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82" r:id="rId3"/>
    <p:sldId id="283" r:id="rId4"/>
    <p:sldId id="274" r:id="rId5"/>
    <p:sldId id="276" r:id="rId6"/>
    <p:sldId id="259" r:id="rId7"/>
    <p:sldId id="278" r:id="rId8"/>
    <p:sldId id="533" r:id="rId9"/>
    <p:sldId id="260" r:id="rId10"/>
    <p:sldId id="261" r:id="rId11"/>
    <p:sldId id="262" r:id="rId12"/>
    <p:sldId id="534" r:id="rId13"/>
    <p:sldId id="279" r:id="rId14"/>
    <p:sldId id="520" r:id="rId15"/>
    <p:sldId id="271" r:id="rId16"/>
    <p:sldId id="537" r:id="rId17"/>
    <p:sldId id="538" r:id="rId18"/>
    <p:sldId id="539" r:id="rId19"/>
    <p:sldId id="280" r:id="rId20"/>
    <p:sldId id="535" r:id="rId21"/>
    <p:sldId id="510" r:id="rId22"/>
    <p:sldId id="512" r:id="rId23"/>
    <p:sldId id="287" r:id="rId24"/>
    <p:sldId id="26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8" d="100"/>
          <a:sy n="118" d="100"/>
        </p:scale>
        <p:origin x="96"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E1D2F3-6FFD-455C-8E41-4C6931E6838C}" type="doc">
      <dgm:prSet loTypeId="urn:microsoft.com/office/officeart/2008/layout/LinedList" loCatId="list" qsTypeId="urn:microsoft.com/office/officeart/2005/8/quickstyle/simple2" qsCatId="simple" csTypeId="urn:microsoft.com/office/officeart/2005/8/colors/accent0_3" csCatId="mainScheme"/>
      <dgm:spPr/>
      <dgm:t>
        <a:bodyPr/>
        <a:lstStyle/>
        <a:p>
          <a:endParaRPr lang="en-US"/>
        </a:p>
      </dgm:t>
    </dgm:pt>
    <dgm:pt modelId="{08E4805C-9056-4F26-BBC5-643C6F2837DA}">
      <dgm:prSet/>
      <dgm:spPr/>
      <dgm:t>
        <a:bodyPr/>
        <a:lstStyle/>
        <a:p>
          <a:r>
            <a:rPr lang="en-US"/>
            <a:t>It’s much easier to restore a backed up file than to recreate a file from scratch</a:t>
          </a:r>
        </a:p>
      </dgm:t>
    </dgm:pt>
    <dgm:pt modelId="{DBB429D0-645A-4F16-BFEF-546A67E7F8F0}" type="parTrans" cxnId="{3A3452DE-CA79-4566-BAD2-54D34DD10C77}">
      <dgm:prSet/>
      <dgm:spPr/>
      <dgm:t>
        <a:bodyPr/>
        <a:lstStyle/>
        <a:p>
          <a:endParaRPr lang="en-US"/>
        </a:p>
      </dgm:t>
    </dgm:pt>
    <dgm:pt modelId="{E2594541-0BA5-4443-882C-8327DF521976}" type="sibTrans" cxnId="{3A3452DE-CA79-4566-BAD2-54D34DD10C77}">
      <dgm:prSet/>
      <dgm:spPr/>
      <dgm:t>
        <a:bodyPr/>
        <a:lstStyle/>
        <a:p>
          <a:endParaRPr lang="en-US"/>
        </a:p>
      </dgm:t>
    </dgm:pt>
    <dgm:pt modelId="{6219059F-43BF-4427-A82C-219F4C405A01}">
      <dgm:prSet/>
      <dgm:spPr/>
      <dgm:t>
        <a:bodyPr/>
        <a:lstStyle/>
        <a:p>
          <a:r>
            <a:rPr lang="en-US"/>
            <a:t>Be consistent with backups</a:t>
          </a:r>
        </a:p>
      </dgm:t>
    </dgm:pt>
    <dgm:pt modelId="{E5D29B5D-B389-481D-BE43-ECF661AC1BDF}" type="parTrans" cxnId="{755C8D83-2FB8-4C1E-8BE4-9C51674D517E}">
      <dgm:prSet/>
      <dgm:spPr/>
      <dgm:t>
        <a:bodyPr/>
        <a:lstStyle/>
        <a:p>
          <a:endParaRPr lang="en-US"/>
        </a:p>
      </dgm:t>
    </dgm:pt>
    <dgm:pt modelId="{B5EE07B6-00A7-4E62-B6AA-8822B6F82EF9}" type="sibTrans" cxnId="{755C8D83-2FB8-4C1E-8BE4-9C51674D517E}">
      <dgm:prSet/>
      <dgm:spPr/>
      <dgm:t>
        <a:bodyPr/>
        <a:lstStyle/>
        <a:p>
          <a:endParaRPr lang="en-US"/>
        </a:p>
      </dgm:t>
    </dgm:pt>
    <dgm:pt modelId="{A1BD1F46-0253-4495-91F7-2D1B9D746685}">
      <dgm:prSet/>
      <dgm:spPr/>
      <dgm:t>
        <a:bodyPr/>
        <a:lstStyle/>
        <a:p>
          <a:r>
            <a:rPr lang="en-US"/>
            <a:t>Keep backups physically separate from other copies</a:t>
          </a:r>
        </a:p>
      </dgm:t>
    </dgm:pt>
    <dgm:pt modelId="{F47DE845-EA0A-4E17-A73B-E82386199A7D}" type="parTrans" cxnId="{F459EDB7-2EA5-419A-9DB5-288423882493}">
      <dgm:prSet/>
      <dgm:spPr/>
      <dgm:t>
        <a:bodyPr/>
        <a:lstStyle/>
        <a:p>
          <a:endParaRPr lang="en-US"/>
        </a:p>
      </dgm:t>
    </dgm:pt>
    <dgm:pt modelId="{1FC1A8EE-1223-42F2-B355-49105335440E}" type="sibTrans" cxnId="{F459EDB7-2EA5-419A-9DB5-288423882493}">
      <dgm:prSet/>
      <dgm:spPr/>
      <dgm:t>
        <a:bodyPr/>
        <a:lstStyle/>
        <a:p>
          <a:endParaRPr lang="en-US"/>
        </a:p>
      </dgm:t>
    </dgm:pt>
    <dgm:pt modelId="{C30CCB49-5EA5-4C5B-BDB5-822F02D1F297}">
      <dgm:prSet/>
      <dgm:spPr/>
      <dgm:t>
        <a:bodyPr/>
        <a:lstStyle/>
        <a:p>
          <a:r>
            <a:rPr lang="en-US"/>
            <a:t>Migrate before hardware/software is hard to maintain or replace</a:t>
          </a:r>
        </a:p>
      </dgm:t>
    </dgm:pt>
    <dgm:pt modelId="{557C2437-4BA1-42F3-837B-70221D29054C}" type="parTrans" cxnId="{FD2BEF34-6E00-40F9-A589-9AFBEA517A1A}">
      <dgm:prSet/>
      <dgm:spPr/>
      <dgm:t>
        <a:bodyPr/>
        <a:lstStyle/>
        <a:p>
          <a:endParaRPr lang="en-US"/>
        </a:p>
      </dgm:t>
    </dgm:pt>
    <dgm:pt modelId="{250F533E-DE9B-4028-A96D-9979D386AF64}" type="sibTrans" cxnId="{FD2BEF34-6E00-40F9-A589-9AFBEA517A1A}">
      <dgm:prSet/>
      <dgm:spPr/>
      <dgm:t>
        <a:bodyPr/>
        <a:lstStyle/>
        <a:p>
          <a:endParaRPr lang="en-US"/>
        </a:p>
      </dgm:t>
    </dgm:pt>
    <dgm:pt modelId="{F37908F0-780B-4F95-9F7C-0DC79EDE628A}">
      <dgm:prSet/>
      <dgm:spPr/>
      <dgm:t>
        <a:bodyPr/>
        <a:lstStyle/>
        <a:p>
          <a:r>
            <a:rPr lang="en-US"/>
            <a:t>Make sure no information is lost or altered during migration</a:t>
          </a:r>
        </a:p>
      </dgm:t>
    </dgm:pt>
    <dgm:pt modelId="{809E2204-B756-462B-B3AF-E95A8DA5BC99}" type="parTrans" cxnId="{F82F5A72-B714-4F60-AAA5-163BBB4D20D8}">
      <dgm:prSet/>
      <dgm:spPr/>
      <dgm:t>
        <a:bodyPr/>
        <a:lstStyle/>
        <a:p>
          <a:endParaRPr lang="en-US"/>
        </a:p>
      </dgm:t>
    </dgm:pt>
    <dgm:pt modelId="{3DD504AF-F0F0-45FE-87E3-27D3685719F6}" type="sibTrans" cxnId="{F82F5A72-B714-4F60-AAA5-163BBB4D20D8}">
      <dgm:prSet/>
      <dgm:spPr/>
      <dgm:t>
        <a:bodyPr/>
        <a:lstStyle/>
        <a:p>
          <a:endParaRPr lang="en-US"/>
        </a:p>
      </dgm:t>
    </dgm:pt>
    <dgm:pt modelId="{4D3C2DC2-9D01-4EE4-B304-29D0FFCFA84D}" type="pres">
      <dgm:prSet presAssocID="{E9E1D2F3-6FFD-455C-8E41-4C6931E6838C}" presName="vert0" presStyleCnt="0">
        <dgm:presLayoutVars>
          <dgm:dir/>
          <dgm:animOne val="branch"/>
          <dgm:animLvl val="lvl"/>
        </dgm:presLayoutVars>
      </dgm:prSet>
      <dgm:spPr/>
    </dgm:pt>
    <dgm:pt modelId="{FC5CE370-750C-4516-9CCF-98280F9B83E3}" type="pres">
      <dgm:prSet presAssocID="{08E4805C-9056-4F26-BBC5-643C6F2837DA}" presName="thickLine" presStyleLbl="alignNode1" presStyleIdx="0" presStyleCnt="5"/>
      <dgm:spPr/>
    </dgm:pt>
    <dgm:pt modelId="{CFF1AF74-4194-43CF-A21A-8F48FD0D6D7E}" type="pres">
      <dgm:prSet presAssocID="{08E4805C-9056-4F26-BBC5-643C6F2837DA}" presName="horz1" presStyleCnt="0"/>
      <dgm:spPr/>
    </dgm:pt>
    <dgm:pt modelId="{EF1135CF-C008-462E-A9DD-0B31AA00AC07}" type="pres">
      <dgm:prSet presAssocID="{08E4805C-9056-4F26-BBC5-643C6F2837DA}" presName="tx1" presStyleLbl="revTx" presStyleIdx="0" presStyleCnt="5"/>
      <dgm:spPr/>
    </dgm:pt>
    <dgm:pt modelId="{17731A62-E602-4069-9D73-993F0CB7B831}" type="pres">
      <dgm:prSet presAssocID="{08E4805C-9056-4F26-BBC5-643C6F2837DA}" presName="vert1" presStyleCnt="0"/>
      <dgm:spPr/>
    </dgm:pt>
    <dgm:pt modelId="{69C6ADD4-7FCC-4251-9F29-D194A12D8E62}" type="pres">
      <dgm:prSet presAssocID="{6219059F-43BF-4427-A82C-219F4C405A01}" presName="thickLine" presStyleLbl="alignNode1" presStyleIdx="1" presStyleCnt="5"/>
      <dgm:spPr/>
    </dgm:pt>
    <dgm:pt modelId="{F0D214E7-EEB2-40CB-BAE9-E2F2A4A57BB1}" type="pres">
      <dgm:prSet presAssocID="{6219059F-43BF-4427-A82C-219F4C405A01}" presName="horz1" presStyleCnt="0"/>
      <dgm:spPr/>
    </dgm:pt>
    <dgm:pt modelId="{1430764C-0601-49C8-BACC-4F4D701E0FC9}" type="pres">
      <dgm:prSet presAssocID="{6219059F-43BF-4427-A82C-219F4C405A01}" presName="tx1" presStyleLbl="revTx" presStyleIdx="1" presStyleCnt="5"/>
      <dgm:spPr/>
    </dgm:pt>
    <dgm:pt modelId="{5E92626C-DF1A-41BD-A86C-BC278EEA41EE}" type="pres">
      <dgm:prSet presAssocID="{6219059F-43BF-4427-A82C-219F4C405A01}" presName="vert1" presStyleCnt="0"/>
      <dgm:spPr/>
    </dgm:pt>
    <dgm:pt modelId="{6314F481-EE33-4D63-8F90-EF874366CEA3}" type="pres">
      <dgm:prSet presAssocID="{A1BD1F46-0253-4495-91F7-2D1B9D746685}" presName="thickLine" presStyleLbl="alignNode1" presStyleIdx="2" presStyleCnt="5"/>
      <dgm:spPr/>
    </dgm:pt>
    <dgm:pt modelId="{E8332E24-346E-40D2-90DA-B0712B1E3BB4}" type="pres">
      <dgm:prSet presAssocID="{A1BD1F46-0253-4495-91F7-2D1B9D746685}" presName="horz1" presStyleCnt="0"/>
      <dgm:spPr/>
    </dgm:pt>
    <dgm:pt modelId="{9CB0A1F0-6ACA-4E8B-98F6-51921D4C71A5}" type="pres">
      <dgm:prSet presAssocID="{A1BD1F46-0253-4495-91F7-2D1B9D746685}" presName="tx1" presStyleLbl="revTx" presStyleIdx="2" presStyleCnt="5"/>
      <dgm:spPr/>
    </dgm:pt>
    <dgm:pt modelId="{62613FAB-D7B8-4241-BB40-902F2EB93708}" type="pres">
      <dgm:prSet presAssocID="{A1BD1F46-0253-4495-91F7-2D1B9D746685}" presName="vert1" presStyleCnt="0"/>
      <dgm:spPr/>
    </dgm:pt>
    <dgm:pt modelId="{BD436D64-DB69-4F34-BD3F-7CB828945BD7}" type="pres">
      <dgm:prSet presAssocID="{C30CCB49-5EA5-4C5B-BDB5-822F02D1F297}" presName="thickLine" presStyleLbl="alignNode1" presStyleIdx="3" presStyleCnt="5"/>
      <dgm:spPr/>
    </dgm:pt>
    <dgm:pt modelId="{2F78B579-77BE-4B10-AB63-C95B99164BCB}" type="pres">
      <dgm:prSet presAssocID="{C30CCB49-5EA5-4C5B-BDB5-822F02D1F297}" presName="horz1" presStyleCnt="0"/>
      <dgm:spPr/>
    </dgm:pt>
    <dgm:pt modelId="{E5C51FA5-3CE3-41FC-A180-721BD7D17258}" type="pres">
      <dgm:prSet presAssocID="{C30CCB49-5EA5-4C5B-BDB5-822F02D1F297}" presName="tx1" presStyleLbl="revTx" presStyleIdx="3" presStyleCnt="5"/>
      <dgm:spPr/>
    </dgm:pt>
    <dgm:pt modelId="{4CEAF4AB-138F-4181-A042-8C995D83B32D}" type="pres">
      <dgm:prSet presAssocID="{C30CCB49-5EA5-4C5B-BDB5-822F02D1F297}" presName="vert1" presStyleCnt="0"/>
      <dgm:spPr/>
    </dgm:pt>
    <dgm:pt modelId="{BD2CFFE7-AAB8-466F-B052-6E03CA0074EF}" type="pres">
      <dgm:prSet presAssocID="{F37908F0-780B-4F95-9F7C-0DC79EDE628A}" presName="thickLine" presStyleLbl="alignNode1" presStyleIdx="4" presStyleCnt="5"/>
      <dgm:spPr/>
    </dgm:pt>
    <dgm:pt modelId="{0BDB2CE5-C017-40BE-8638-9D7A8BF5F347}" type="pres">
      <dgm:prSet presAssocID="{F37908F0-780B-4F95-9F7C-0DC79EDE628A}" presName="horz1" presStyleCnt="0"/>
      <dgm:spPr/>
    </dgm:pt>
    <dgm:pt modelId="{01FC002A-A967-4305-A548-9B46374AAF10}" type="pres">
      <dgm:prSet presAssocID="{F37908F0-780B-4F95-9F7C-0DC79EDE628A}" presName="tx1" presStyleLbl="revTx" presStyleIdx="4" presStyleCnt="5"/>
      <dgm:spPr/>
    </dgm:pt>
    <dgm:pt modelId="{7821A4D5-4CC6-45F1-9908-1F467F5E0065}" type="pres">
      <dgm:prSet presAssocID="{F37908F0-780B-4F95-9F7C-0DC79EDE628A}" presName="vert1" presStyleCnt="0"/>
      <dgm:spPr/>
    </dgm:pt>
  </dgm:ptLst>
  <dgm:cxnLst>
    <dgm:cxn modelId="{6388FC12-00C1-4A13-A5F8-8ED6E910FFDD}" type="presOf" srcId="{A1BD1F46-0253-4495-91F7-2D1B9D746685}" destId="{9CB0A1F0-6ACA-4E8B-98F6-51921D4C71A5}" srcOrd="0" destOrd="0" presId="urn:microsoft.com/office/officeart/2008/layout/LinedList"/>
    <dgm:cxn modelId="{FD2BEF34-6E00-40F9-A589-9AFBEA517A1A}" srcId="{E9E1D2F3-6FFD-455C-8E41-4C6931E6838C}" destId="{C30CCB49-5EA5-4C5B-BDB5-822F02D1F297}" srcOrd="3" destOrd="0" parTransId="{557C2437-4BA1-42F3-837B-70221D29054C}" sibTransId="{250F533E-DE9B-4028-A96D-9979D386AF64}"/>
    <dgm:cxn modelId="{7E3E2535-422D-41A5-B236-6936980CAED9}" type="presOf" srcId="{E9E1D2F3-6FFD-455C-8E41-4C6931E6838C}" destId="{4D3C2DC2-9D01-4EE4-B304-29D0FFCFA84D}" srcOrd="0" destOrd="0" presId="urn:microsoft.com/office/officeart/2008/layout/LinedList"/>
    <dgm:cxn modelId="{01298168-B139-4F65-98E0-A26A56411CA7}" type="presOf" srcId="{08E4805C-9056-4F26-BBC5-643C6F2837DA}" destId="{EF1135CF-C008-462E-A9DD-0B31AA00AC07}" srcOrd="0" destOrd="0" presId="urn:microsoft.com/office/officeart/2008/layout/LinedList"/>
    <dgm:cxn modelId="{F82F5A72-B714-4F60-AAA5-163BBB4D20D8}" srcId="{E9E1D2F3-6FFD-455C-8E41-4C6931E6838C}" destId="{F37908F0-780B-4F95-9F7C-0DC79EDE628A}" srcOrd="4" destOrd="0" parTransId="{809E2204-B756-462B-B3AF-E95A8DA5BC99}" sibTransId="{3DD504AF-F0F0-45FE-87E3-27D3685719F6}"/>
    <dgm:cxn modelId="{5ACB997C-3D2F-43D0-89B4-EBC4FA081F25}" type="presOf" srcId="{6219059F-43BF-4427-A82C-219F4C405A01}" destId="{1430764C-0601-49C8-BACC-4F4D701E0FC9}" srcOrd="0" destOrd="0" presId="urn:microsoft.com/office/officeart/2008/layout/LinedList"/>
    <dgm:cxn modelId="{755C8D83-2FB8-4C1E-8BE4-9C51674D517E}" srcId="{E9E1D2F3-6FFD-455C-8E41-4C6931E6838C}" destId="{6219059F-43BF-4427-A82C-219F4C405A01}" srcOrd="1" destOrd="0" parTransId="{E5D29B5D-B389-481D-BE43-ECF661AC1BDF}" sibTransId="{B5EE07B6-00A7-4E62-B6AA-8822B6F82EF9}"/>
    <dgm:cxn modelId="{503C46AF-84DF-43EB-87E5-544470EB92DB}" type="presOf" srcId="{C30CCB49-5EA5-4C5B-BDB5-822F02D1F297}" destId="{E5C51FA5-3CE3-41FC-A180-721BD7D17258}" srcOrd="0" destOrd="0" presId="urn:microsoft.com/office/officeart/2008/layout/LinedList"/>
    <dgm:cxn modelId="{F459EDB7-2EA5-419A-9DB5-288423882493}" srcId="{E9E1D2F3-6FFD-455C-8E41-4C6931E6838C}" destId="{A1BD1F46-0253-4495-91F7-2D1B9D746685}" srcOrd="2" destOrd="0" parTransId="{F47DE845-EA0A-4E17-A73B-E82386199A7D}" sibTransId="{1FC1A8EE-1223-42F2-B355-49105335440E}"/>
    <dgm:cxn modelId="{3A3452DE-CA79-4566-BAD2-54D34DD10C77}" srcId="{E9E1D2F3-6FFD-455C-8E41-4C6931E6838C}" destId="{08E4805C-9056-4F26-BBC5-643C6F2837DA}" srcOrd="0" destOrd="0" parTransId="{DBB429D0-645A-4F16-BFEF-546A67E7F8F0}" sibTransId="{E2594541-0BA5-4443-882C-8327DF521976}"/>
    <dgm:cxn modelId="{50F867FC-286C-4B85-AE06-7E9B64BAF022}" type="presOf" srcId="{F37908F0-780B-4F95-9F7C-0DC79EDE628A}" destId="{01FC002A-A967-4305-A548-9B46374AAF10}" srcOrd="0" destOrd="0" presId="urn:microsoft.com/office/officeart/2008/layout/LinedList"/>
    <dgm:cxn modelId="{E09E4420-52B3-480C-8EFD-70F6005BB569}" type="presParOf" srcId="{4D3C2DC2-9D01-4EE4-B304-29D0FFCFA84D}" destId="{FC5CE370-750C-4516-9CCF-98280F9B83E3}" srcOrd="0" destOrd="0" presId="urn:microsoft.com/office/officeart/2008/layout/LinedList"/>
    <dgm:cxn modelId="{B970B86C-864E-498F-ABB8-4614920C10DA}" type="presParOf" srcId="{4D3C2DC2-9D01-4EE4-B304-29D0FFCFA84D}" destId="{CFF1AF74-4194-43CF-A21A-8F48FD0D6D7E}" srcOrd="1" destOrd="0" presId="urn:microsoft.com/office/officeart/2008/layout/LinedList"/>
    <dgm:cxn modelId="{EC224DD7-1B6A-4AD7-B6D5-775A97815A1C}" type="presParOf" srcId="{CFF1AF74-4194-43CF-A21A-8F48FD0D6D7E}" destId="{EF1135CF-C008-462E-A9DD-0B31AA00AC07}" srcOrd="0" destOrd="0" presId="urn:microsoft.com/office/officeart/2008/layout/LinedList"/>
    <dgm:cxn modelId="{EFD700F8-BE2C-48AC-AF7F-1B2ADA13F22D}" type="presParOf" srcId="{CFF1AF74-4194-43CF-A21A-8F48FD0D6D7E}" destId="{17731A62-E602-4069-9D73-993F0CB7B831}" srcOrd="1" destOrd="0" presId="urn:microsoft.com/office/officeart/2008/layout/LinedList"/>
    <dgm:cxn modelId="{2A7EED29-E2BB-4EB2-8417-75557E88A404}" type="presParOf" srcId="{4D3C2DC2-9D01-4EE4-B304-29D0FFCFA84D}" destId="{69C6ADD4-7FCC-4251-9F29-D194A12D8E62}" srcOrd="2" destOrd="0" presId="urn:microsoft.com/office/officeart/2008/layout/LinedList"/>
    <dgm:cxn modelId="{79E3C8D5-B4DC-4EA5-A90B-63CE1211A465}" type="presParOf" srcId="{4D3C2DC2-9D01-4EE4-B304-29D0FFCFA84D}" destId="{F0D214E7-EEB2-40CB-BAE9-E2F2A4A57BB1}" srcOrd="3" destOrd="0" presId="urn:microsoft.com/office/officeart/2008/layout/LinedList"/>
    <dgm:cxn modelId="{564103D4-2A75-4D5E-9207-11EEF44CF48F}" type="presParOf" srcId="{F0D214E7-EEB2-40CB-BAE9-E2F2A4A57BB1}" destId="{1430764C-0601-49C8-BACC-4F4D701E0FC9}" srcOrd="0" destOrd="0" presId="urn:microsoft.com/office/officeart/2008/layout/LinedList"/>
    <dgm:cxn modelId="{46B398E2-0E4B-4307-B883-1C8E772FF033}" type="presParOf" srcId="{F0D214E7-EEB2-40CB-BAE9-E2F2A4A57BB1}" destId="{5E92626C-DF1A-41BD-A86C-BC278EEA41EE}" srcOrd="1" destOrd="0" presId="urn:microsoft.com/office/officeart/2008/layout/LinedList"/>
    <dgm:cxn modelId="{8499511A-846F-4560-A3B0-6645CD758A0F}" type="presParOf" srcId="{4D3C2DC2-9D01-4EE4-B304-29D0FFCFA84D}" destId="{6314F481-EE33-4D63-8F90-EF874366CEA3}" srcOrd="4" destOrd="0" presId="urn:microsoft.com/office/officeart/2008/layout/LinedList"/>
    <dgm:cxn modelId="{0933454F-7A51-43A6-AEE6-A6D06D636B72}" type="presParOf" srcId="{4D3C2DC2-9D01-4EE4-B304-29D0FFCFA84D}" destId="{E8332E24-346E-40D2-90DA-B0712B1E3BB4}" srcOrd="5" destOrd="0" presId="urn:microsoft.com/office/officeart/2008/layout/LinedList"/>
    <dgm:cxn modelId="{31749EF6-FD79-4E87-B470-726F330D9687}" type="presParOf" srcId="{E8332E24-346E-40D2-90DA-B0712B1E3BB4}" destId="{9CB0A1F0-6ACA-4E8B-98F6-51921D4C71A5}" srcOrd="0" destOrd="0" presId="urn:microsoft.com/office/officeart/2008/layout/LinedList"/>
    <dgm:cxn modelId="{BDFF1B7E-821A-43F6-89D5-E00151886545}" type="presParOf" srcId="{E8332E24-346E-40D2-90DA-B0712B1E3BB4}" destId="{62613FAB-D7B8-4241-BB40-902F2EB93708}" srcOrd="1" destOrd="0" presId="urn:microsoft.com/office/officeart/2008/layout/LinedList"/>
    <dgm:cxn modelId="{7D3AF8FB-F690-4840-8006-79550D7FDBE3}" type="presParOf" srcId="{4D3C2DC2-9D01-4EE4-B304-29D0FFCFA84D}" destId="{BD436D64-DB69-4F34-BD3F-7CB828945BD7}" srcOrd="6" destOrd="0" presId="urn:microsoft.com/office/officeart/2008/layout/LinedList"/>
    <dgm:cxn modelId="{14C06763-7EC1-463F-804C-FE7CAD7D38B1}" type="presParOf" srcId="{4D3C2DC2-9D01-4EE4-B304-29D0FFCFA84D}" destId="{2F78B579-77BE-4B10-AB63-C95B99164BCB}" srcOrd="7" destOrd="0" presId="urn:microsoft.com/office/officeart/2008/layout/LinedList"/>
    <dgm:cxn modelId="{E19829E5-B376-41D2-9974-1BF5E9B4545B}" type="presParOf" srcId="{2F78B579-77BE-4B10-AB63-C95B99164BCB}" destId="{E5C51FA5-3CE3-41FC-A180-721BD7D17258}" srcOrd="0" destOrd="0" presId="urn:microsoft.com/office/officeart/2008/layout/LinedList"/>
    <dgm:cxn modelId="{C3DC2D86-62F5-4A96-8B00-BA95794BF6A8}" type="presParOf" srcId="{2F78B579-77BE-4B10-AB63-C95B99164BCB}" destId="{4CEAF4AB-138F-4181-A042-8C995D83B32D}" srcOrd="1" destOrd="0" presId="urn:microsoft.com/office/officeart/2008/layout/LinedList"/>
    <dgm:cxn modelId="{C1436A03-95FD-44A1-8069-51FBE95E9C7F}" type="presParOf" srcId="{4D3C2DC2-9D01-4EE4-B304-29D0FFCFA84D}" destId="{BD2CFFE7-AAB8-466F-B052-6E03CA0074EF}" srcOrd="8" destOrd="0" presId="urn:microsoft.com/office/officeart/2008/layout/LinedList"/>
    <dgm:cxn modelId="{F1F6B294-D563-4C31-A9FF-DEACD1A47394}" type="presParOf" srcId="{4D3C2DC2-9D01-4EE4-B304-29D0FFCFA84D}" destId="{0BDB2CE5-C017-40BE-8638-9D7A8BF5F347}" srcOrd="9" destOrd="0" presId="urn:microsoft.com/office/officeart/2008/layout/LinedList"/>
    <dgm:cxn modelId="{0C3BDA07-6056-49E1-B7A9-5E57FEBC854C}" type="presParOf" srcId="{0BDB2CE5-C017-40BE-8638-9D7A8BF5F347}" destId="{01FC002A-A967-4305-A548-9B46374AAF10}" srcOrd="0" destOrd="0" presId="urn:microsoft.com/office/officeart/2008/layout/LinedList"/>
    <dgm:cxn modelId="{53EF4956-F04E-4B17-B90D-3299AA669AAB}" type="presParOf" srcId="{0BDB2CE5-C017-40BE-8638-9D7A8BF5F347}" destId="{7821A4D5-4CC6-45F1-9908-1F467F5E006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CE370-750C-4516-9CCF-98280F9B83E3}">
      <dsp:nvSpPr>
        <dsp:cNvPr id="0" name=""/>
        <dsp:cNvSpPr/>
      </dsp:nvSpPr>
      <dsp:spPr>
        <a:xfrm>
          <a:off x="0" y="531"/>
          <a:ext cx="583353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F1135CF-C008-462E-A9DD-0B31AA00AC07}">
      <dsp:nvSpPr>
        <dsp:cNvPr id="0" name=""/>
        <dsp:cNvSpPr/>
      </dsp:nvSpPr>
      <dsp:spPr>
        <a:xfrm>
          <a:off x="0" y="531"/>
          <a:ext cx="5833533"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It’s much easier to restore a backed up file than to recreate a file from scratch</a:t>
          </a:r>
        </a:p>
      </dsp:txBody>
      <dsp:txXfrm>
        <a:off x="0" y="531"/>
        <a:ext cx="5833533" cy="870055"/>
      </dsp:txXfrm>
    </dsp:sp>
    <dsp:sp modelId="{69C6ADD4-7FCC-4251-9F29-D194A12D8E62}">
      <dsp:nvSpPr>
        <dsp:cNvPr id="0" name=""/>
        <dsp:cNvSpPr/>
      </dsp:nvSpPr>
      <dsp:spPr>
        <a:xfrm>
          <a:off x="0" y="870586"/>
          <a:ext cx="583353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430764C-0601-49C8-BACC-4F4D701E0FC9}">
      <dsp:nvSpPr>
        <dsp:cNvPr id="0" name=""/>
        <dsp:cNvSpPr/>
      </dsp:nvSpPr>
      <dsp:spPr>
        <a:xfrm>
          <a:off x="0" y="870586"/>
          <a:ext cx="5833533"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Be consistent with backups</a:t>
          </a:r>
        </a:p>
      </dsp:txBody>
      <dsp:txXfrm>
        <a:off x="0" y="870586"/>
        <a:ext cx="5833533" cy="870055"/>
      </dsp:txXfrm>
    </dsp:sp>
    <dsp:sp modelId="{6314F481-EE33-4D63-8F90-EF874366CEA3}">
      <dsp:nvSpPr>
        <dsp:cNvPr id="0" name=""/>
        <dsp:cNvSpPr/>
      </dsp:nvSpPr>
      <dsp:spPr>
        <a:xfrm>
          <a:off x="0" y="1740641"/>
          <a:ext cx="583353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CB0A1F0-6ACA-4E8B-98F6-51921D4C71A5}">
      <dsp:nvSpPr>
        <dsp:cNvPr id="0" name=""/>
        <dsp:cNvSpPr/>
      </dsp:nvSpPr>
      <dsp:spPr>
        <a:xfrm>
          <a:off x="0" y="1740641"/>
          <a:ext cx="5833533"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Keep backups physically separate from other copies</a:t>
          </a:r>
        </a:p>
      </dsp:txBody>
      <dsp:txXfrm>
        <a:off x="0" y="1740641"/>
        <a:ext cx="5833533" cy="870055"/>
      </dsp:txXfrm>
    </dsp:sp>
    <dsp:sp modelId="{BD436D64-DB69-4F34-BD3F-7CB828945BD7}">
      <dsp:nvSpPr>
        <dsp:cNvPr id="0" name=""/>
        <dsp:cNvSpPr/>
      </dsp:nvSpPr>
      <dsp:spPr>
        <a:xfrm>
          <a:off x="0" y="2610696"/>
          <a:ext cx="583353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5C51FA5-3CE3-41FC-A180-721BD7D17258}">
      <dsp:nvSpPr>
        <dsp:cNvPr id="0" name=""/>
        <dsp:cNvSpPr/>
      </dsp:nvSpPr>
      <dsp:spPr>
        <a:xfrm>
          <a:off x="0" y="2610696"/>
          <a:ext cx="5833533"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Migrate before hardware/software is hard to maintain or replace</a:t>
          </a:r>
        </a:p>
      </dsp:txBody>
      <dsp:txXfrm>
        <a:off x="0" y="2610696"/>
        <a:ext cx="5833533" cy="870055"/>
      </dsp:txXfrm>
    </dsp:sp>
    <dsp:sp modelId="{BD2CFFE7-AAB8-466F-B052-6E03CA0074EF}">
      <dsp:nvSpPr>
        <dsp:cNvPr id="0" name=""/>
        <dsp:cNvSpPr/>
      </dsp:nvSpPr>
      <dsp:spPr>
        <a:xfrm>
          <a:off x="0" y="3480751"/>
          <a:ext cx="5833533"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1FC002A-A967-4305-A548-9B46374AAF10}">
      <dsp:nvSpPr>
        <dsp:cNvPr id="0" name=""/>
        <dsp:cNvSpPr/>
      </dsp:nvSpPr>
      <dsp:spPr>
        <a:xfrm>
          <a:off x="0" y="3480751"/>
          <a:ext cx="5833533"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Make sure no information is lost or altered during migration</a:t>
          </a:r>
        </a:p>
      </dsp:txBody>
      <dsp:txXfrm>
        <a:off x="0" y="3480751"/>
        <a:ext cx="5833533" cy="8700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CDE6D4-3E72-4ADB-BEC3-BB59ECD1B34E}" type="datetimeFigureOut">
              <a:rPr lang="en-US" smtClean="0"/>
              <a:t>10/29/2019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EFBDB-376C-4781-A172-AFEFC6B3DB23}" type="slidenum">
              <a:rPr lang="en-US" smtClean="0"/>
              <a:t>‹#›</a:t>
            </a:fld>
            <a:endParaRPr lang="en-US"/>
          </a:p>
        </p:txBody>
      </p:sp>
    </p:spTree>
    <p:extLst>
      <p:ext uri="{BB962C8B-B14F-4D97-AF65-F5344CB8AC3E}">
        <p14:creationId xmlns:p14="http://schemas.microsoft.com/office/powerpoint/2010/main" val="2309758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66612">
              <a:defRPr/>
            </a:pPr>
            <a:fld id="{DE0FC83B-52A2-41C2-A1B7-E80D2D288F67}" type="slidenum">
              <a:rPr lang="en-US">
                <a:solidFill>
                  <a:prstClr val="black"/>
                </a:solidFill>
                <a:latin typeface="Calibri" panose="020F0502020204030204"/>
              </a:rPr>
              <a:pPr defTabSz="966612">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27127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4798006-C95A-4A2B-A312-83C1ACE6F291}" type="slidenum">
              <a:rPr lang="en-US" smtClean="0"/>
              <a:pPr/>
              <a:t>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325120" y="4635581"/>
            <a:ext cx="6339840" cy="4392215"/>
          </a:xfrm>
          <a:noFill/>
          <a:ln w="9525"/>
        </p:spPr>
        <p:txBody>
          <a:bodyPr/>
          <a:lstStyle/>
          <a:p>
            <a:endParaRPr lang="en-US" baseline="0" dirty="0"/>
          </a:p>
          <a:p>
            <a:endParaRPr lang="en-US" dirty="0"/>
          </a:p>
        </p:txBody>
      </p:sp>
    </p:spTree>
    <p:extLst>
      <p:ext uri="{BB962C8B-B14F-4D97-AF65-F5344CB8AC3E}">
        <p14:creationId xmlns:p14="http://schemas.microsoft.com/office/powerpoint/2010/main" val="2862985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4798006-C95A-4A2B-A312-83C1ACE6F291}" type="slidenum">
              <a:rPr lang="en-US" smtClean="0"/>
              <a:pPr/>
              <a:t>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325120" y="4635581"/>
            <a:ext cx="6339840" cy="4392215"/>
          </a:xfrm>
          <a:noFill/>
          <a:ln w="9525"/>
        </p:spPr>
        <p:txBody>
          <a:bodyPr/>
          <a:lstStyle/>
          <a:p>
            <a:endParaRPr lang="en-US" baseline="0" dirty="0"/>
          </a:p>
          <a:p>
            <a:endParaRPr lang="en-US" dirty="0"/>
          </a:p>
        </p:txBody>
      </p:sp>
    </p:spTree>
    <p:extLst>
      <p:ext uri="{BB962C8B-B14F-4D97-AF65-F5344CB8AC3E}">
        <p14:creationId xmlns:p14="http://schemas.microsoft.com/office/powerpoint/2010/main" val="2153790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b="1" dirty="0"/>
              <a:t>County basement full of boxes</a:t>
            </a:r>
          </a:p>
          <a:p>
            <a:br>
              <a:rPr lang="en-US" sz="1700" b="1" dirty="0"/>
            </a:br>
            <a:r>
              <a:rPr lang="en-US" sz="1700" b="1" dirty="0"/>
              <a:t>This is what we’re trying to eliminate and prevent- too much material and difficulty finding needed records.</a:t>
            </a:r>
          </a:p>
          <a:p>
            <a:endParaRPr lang="en-US" sz="1700" b="1"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DE0FC83B-52A2-41C2-A1B7-E80D2D288F67}" type="slidenum">
              <a:rPr lang="en-US" smtClean="0"/>
              <a:pPr>
                <a:defRPr/>
              </a:pPr>
              <a:t>4</a:t>
            </a:fld>
            <a:endParaRPr lang="en-US"/>
          </a:p>
        </p:txBody>
      </p:sp>
    </p:spTree>
    <p:extLst>
      <p:ext uri="{BB962C8B-B14F-4D97-AF65-F5344CB8AC3E}">
        <p14:creationId xmlns:p14="http://schemas.microsoft.com/office/powerpoint/2010/main" val="3574054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b="1" dirty="0"/>
              <a:t>Long Side (same pile)</a:t>
            </a:r>
          </a:p>
          <a:p>
            <a:endParaRPr lang="en-US" sz="1700" b="1" dirty="0"/>
          </a:p>
          <a:p>
            <a:r>
              <a:rPr lang="en-US" sz="1700" b="1" dirty="0"/>
              <a:t>Separating wheat from chaff</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DE0FC83B-52A2-41C2-A1B7-E80D2D288F67}" type="slidenum">
              <a:rPr lang="en-US" smtClean="0"/>
              <a:pPr>
                <a:defRPr/>
              </a:pPr>
              <a:t>5</a:t>
            </a:fld>
            <a:endParaRPr lang="en-US"/>
          </a:p>
        </p:txBody>
      </p:sp>
    </p:spTree>
    <p:extLst>
      <p:ext uri="{BB962C8B-B14F-4D97-AF65-F5344CB8AC3E}">
        <p14:creationId xmlns:p14="http://schemas.microsoft.com/office/powerpoint/2010/main" val="2080588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Records</a:t>
            </a:r>
            <a:r>
              <a:rPr lang="en-US" baseline="0" dirty="0"/>
              <a:t> management is often an overlooked yet significant expense, especially in terms of storage space and staff time required. </a:t>
            </a:r>
            <a:endParaRPr lang="en-US" dirty="0"/>
          </a:p>
        </p:txBody>
      </p:sp>
      <p:sp>
        <p:nvSpPr>
          <p:cNvPr id="4" name="Slide Number Placeholder 3"/>
          <p:cNvSpPr>
            <a:spLocks noGrp="1"/>
          </p:cNvSpPr>
          <p:nvPr>
            <p:ph type="sldNum" sz="quarter" idx="10"/>
          </p:nvPr>
        </p:nvSpPr>
        <p:spPr/>
        <p:txBody>
          <a:bodyPr/>
          <a:lstStyle/>
          <a:p>
            <a:fld id="{53ADB2B6-97FF-42A8-8A1E-A01EDD1C8D2D}" type="slidenum">
              <a:rPr lang="en-US" smtClean="0"/>
              <a:t>6</a:t>
            </a:fld>
            <a:endParaRPr lang="en-US"/>
          </a:p>
        </p:txBody>
      </p:sp>
    </p:spTree>
    <p:extLst>
      <p:ext uri="{BB962C8B-B14F-4D97-AF65-F5344CB8AC3E}">
        <p14:creationId xmlns:p14="http://schemas.microsoft.com/office/powerpoint/2010/main" val="1329768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485" eaLnBrk="0" fontAlgn="base" hangingPunct="0">
              <a:spcBef>
                <a:spcPct val="30000"/>
              </a:spcBef>
              <a:spcAft>
                <a:spcPct val="0"/>
              </a:spcAft>
              <a:defRPr/>
            </a:pPr>
            <a:r>
              <a:rPr lang="en-US" b="1" dirty="0"/>
              <a:t>What was left</a:t>
            </a:r>
          </a:p>
          <a:p>
            <a:pPr defTabSz="948485" eaLnBrk="0" fontAlgn="base" hangingPunct="0">
              <a:spcBef>
                <a:spcPct val="30000"/>
              </a:spcBef>
              <a:spcAft>
                <a:spcPct val="0"/>
              </a:spcAft>
              <a:defRPr/>
            </a:pPr>
            <a:endParaRPr lang="en-US" b="1" dirty="0"/>
          </a:p>
          <a:p>
            <a:pPr defTabSz="948485" eaLnBrk="0" fontAlgn="base" hangingPunct="0">
              <a:spcBef>
                <a:spcPct val="30000"/>
              </a:spcBef>
              <a:spcAft>
                <a:spcPct val="0"/>
              </a:spcAft>
              <a:defRPr/>
            </a:pPr>
            <a:r>
              <a:rPr lang="en-US" b="1" dirty="0"/>
              <a:t>Typical RM: Space and cost savings of 1/3</a:t>
            </a:r>
          </a:p>
          <a:p>
            <a:endParaRPr lang="en-US" dirty="0"/>
          </a:p>
        </p:txBody>
      </p:sp>
      <p:sp>
        <p:nvSpPr>
          <p:cNvPr id="4" name="Slide Number Placeholder 3"/>
          <p:cNvSpPr>
            <a:spLocks noGrp="1"/>
          </p:cNvSpPr>
          <p:nvPr>
            <p:ph type="sldNum" sz="quarter" idx="10"/>
          </p:nvPr>
        </p:nvSpPr>
        <p:spPr/>
        <p:txBody>
          <a:bodyPr/>
          <a:lstStyle/>
          <a:p>
            <a:pPr>
              <a:defRPr/>
            </a:pPr>
            <a:fld id="{DE0FC83B-52A2-41C2-A1B7-E80D2D288F67}" type="slidenum">
              <a:rPr lang="en-US" smtClean="0"/>
              <a:pPr>
                <a:defRPr/>
              </a:pPr>
              <a:t>7</a:t>
            </a:fld>
            <a:endParaRPr lang="en-US"/>
          </a:p>
        </p:txBody>
      </p:sp>
    </p:spTree>
    <p:extLst>
      <p:ext uri="{BB962C8B-B14F-4D97-AF65-F5344CB8AC3E}">
        <p14:creationId xmlns:p14="http://schemas.microsoft.com/office/powerpoint/2010/main" val="3038923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solidFill>
            <a:srgbClr val="FFFFFF"/>
          </a:solidFill>
          <a:ln/>
        </p:spPr>
      </p:sp>
      <p:sp>
        <p:nvSpPr>
          <p:cNvPr id="215043" name="Rectangle 3"/>
          <p:cNvSpPr>
            <a:spLocks noGrp="1" noChangeArrowheads="1"/>
          </p:cNvSpPr>
          <p:nvPr>
            <p:ph type="body" idx="1"/>
          </p:nvPr>
        </p:nvSpPr>
        <p:spPr>
          <a:solidFill>
            <a:srgbClr val="FFFFFF"/>
          </a:solidFill>
          <a:ln>
            <a:solidFill>
              <a:srgbClr val="000000"/>
            </a:solidFill>
          </a:ln>
        </p:spPr>
        <p:txBody>
          <a:bodyPr/>
          <a:lstStyle/>
          <a:p>
            <a:pPr defTabSz="966612" eaLnBrk="0" fontAlgn="base" hangingPunct="0">
              <a:lnSpc>
                <a:spcPct val="90000"/>
              </a:lnSpc>
              <a:spcBef>
                <a:spcPct val="30000"/>
              </a:spcBef>
              <a:spcAft>
                <a:spcPct val="0"/>
              </a:spcAft>
              <a:defRPr/>
            </a:pPr>
            <a:r>
              <a:rPr lang="en-US" altLang="en-US" sz="1700" b="1" dirty="0"/>
              <a:t>Vital vs. Essential</a:t>
            </a:r>
          </a:p>
          <a:p>
            <a:pPr defTabSz="966612" eaLnBrk="0" fontAlgn="base" hangingPunct="0">
              <a:lnSpc>
                <a:spcPct val="90000"/>
              </a:lnSpc>
              <a:spcBef>
                <a:spcPct val="30000"/>
              </a:spcBef>
              <a:spcAft>
                <a:spcPct val="0"/>
              </a:spcAft>
              <a:defRPr/>
            </a:pPr>
            <a:endParaRPr lang="en-US" altLang="en-US" sz="1700" b="1" dirty="0"/>
          </a:p>
          <a:p>
            <a:pPr defTabSz="966612" eaLnBrk="0" fontAlgn="base" hangingPunct="0">
              <a:lnSpc>
                <a:spcPct val="90000"/>
              </a:lnSpc>
              <a:spcBef>
                <a:spcPct val="30000"/>
              </a:spcBef>
              <a:spcAft>
                <a:spcPct val="0"/>
              </a:spcAft>
              <a:defRPr/>
            </a:pPr>
            <a:r>
              <a:rPr lang="en-US" altLang="en-US" sz="1700" b="1" dirty="0"/>
              <a:t>??Ask people in office—MY records?</a:t>
            </a:r>
          </a:p>
          <a:p>
            <a:pPr defTabSz="966612" eaLnBrk="0" fontAlgn="base" hangingPunct="0">
              <a:lnSpc>
                <a:spcPct val="90000"/>
              </a:lnSpc>
              <a:spcBef>
                <a:spcPct val="30000"/>
              </a:spcBef>
              <a:spcAft>
                <a:spcPct val="0"/>
              </a:spcAft>
              <a:defRPr/>
            </a:pPr>
            <a:endParaRPr lang="en-US" altLang="en-US" sz="1700" b="1" dirty="0"/>
          </a:p>
          <a:p>
            <a:pPr defTabSz="966612" eaLnBrk="0" fontAlgn="base" hangingPunct="0">
              <a:lnSpc>
                <a:spcPct val="90000"/>
              </a:lnSpc>
              <a:spcBef>
                <a:spcPct val="30000"/>
              </a:spcBef>
              <a:spcAft>
                <a:spcPct val="0"/>
              </a:spcAft>
              <a:defRPr/>
            </a:pPr>
            <a:r>
              <a:rPr lang="en-US" altLang="en-US" sz="1700" b="1" dirty="0"/>
              <a:t>??Personal items grab @ home?</a:t>
            </a:r>
          </a:p>
          <a:p>
            <a:pPr defTabSz="966612" eaLnBrk="0" fontAlgn="base" hangingPunct="0">
              <a:lnSpc>
                <a:spcPct val="90000"/>
              </a:lnSpc>
              <a:spcBef>
                <a:spcPct val="30000"/>
              </a:spcBef>
              <a:spcAft>
                <a:spcPct val="0"/>
              </a:spcAft>
              <a:defRPr/>
            </a:pPr>
            <a:r>
              <a:rPr lang="en-US" altLang="en-US" sz="1700" b="1" dirty="0"/>
              <a:t>	- insurance policies, birth certs, photos, home </a:t>
            </a:r>
          </a:p>
          <a:p>
            <a:pPr defTabSz="966612" eaLnBrk="0" fontAlgn="base" hangingPunct="0">
              <a:lnSpc>
                <a:spcPct val="90000"/>
              </a:lnSpc>
              <a:spcBef>
                <a:spcPct val="30000"/>
              </a:spcBef>
              <a:spcAft>
                <a:spcPct val="0"/>
              </a:spcAft>
              <a:defRPr/>
            </a:pPr>
            <a:r>
              <a:rPr lang="en-US" altLang="en-US" sz="1700" b="1" dirty="0"/>
              <a:t>	   videos, PCs, laptops, external </a:t>
            </a:r>
            <a:r>
              <a:rPr lang="en-US" altLang="en-US" sz="1700" b="1" dirty="0" err="1"/>
              <a:t>hd</a:t>
            </a:r>
            <a:endParaRPr lang="en-US" altLang="en-US" sz="1700" b="1" dirty="0"/>
          </a:p>
          <a:p>
            <a:pPr defTabSz="966612" eaLnBrk="0" fontAlgn="base" hangingPunct="0">
              <a:lnSpc>
                <a:spcPct val="90000"/>
              </a:lnSpc>
              <a:spcBef>
                <a:spcPct val="30000"/>
              </a:spcBef>
              <a:spcAft>
                <a:spcPct val="0"/>
              </a:spcAft>
              <a:defRPr/>
            </a:pPr>
            <a:endParaRPr lang="en-US" altLang="en-US" sz="1500" b="1" dirty="0"/>
          </a:p>
          <a:p>
            <a:pPr>
              <a:lnSpc>
                <a:spcPct val="90000"/>
              </a:lnSpc>
            </a:pPr>
            <a:endParaRPr lang="en-US" altLang="en-US" sz="1500" dirty="0"/>
          </a:p>
        </p:txBody>
      </p:sp>
    </p:spTree>
    <p:extLst>
      <p:ext uri="{BB962C8B-B14F-4D97-AF65-F5344CB8AC3E}">
        <p14:creationId xmlns:p14="http://schemas.microsoft.com/office/powerpoint/2010/main" val="3162730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The General Schedule defines</a:t>
            </a:r>
            <a:r>
              <a:rPr lang="en-US" baseline="0" dirty="0"/>
              <a:t> a record as “i</a:t>
            </a:r>
            <a:r>
              <a:rPr lang="en-US" dirty="0"/>
              <a:t>nformation, regardless of physical form of characteristic, that documents a transaction or activity or an agency and that is created, received or retained pursuant to law or in connection with a transaction, business or activity of the agency.”</a:t>
            </a:r>
          </a:p>
          <a:p>
            <a:endParaRPr lang="en-US" dirty="0"/>
          </a:p>
        </p:txBody>
      </p:sp>
      <p:sp>
        <p:nvSpPr>
          <p:cNvPr id="4" name="Slide Number Placeholder 3"/>
          <p:cNvSpPr>
            <a:spLocks noGrp="1"/>
          </p:cNvSpPr>
          <p:nvPr>
            <p:ph type="sldNum" sz="quarter" idx="10"/>
          </p:nvPr>
        </p:nvSpPr>
        <p:spPr/>
        <p:txBody>
          <a:bodyPr/>
          <a:lstStyle/>
          <a:p>
            <a:fld id="{53ADB2B6-97FF-42A8-8A1E-A01EDD1C8D2D}" type="slidenum">
              <a:rPr lang="en-US" smtClean="0"/>
              <a:t>9</a:t>
            </a:fld>
            <a:endParaRPr lang="en-US"/>
          </a:p>
        </p:txBody>
      </p:sp>
    </p:spTree>
    <p:extLst>
      <p:ext uri="{BB962C8B-B14F-4D97-AF65-F5344CB8AC3E}">
        <p14:creationId xmlns:p14="http://schemas.microsoft.com/office/powerpoint/2010/main" val="51190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a:t>
            </a:r>
            <a:r>
              <a:rPr lang="en-US" baseline="0" dirty="0"/>
              <a:t> you want to keep the longer term records more secure and the shorter term records more accessible</a:t>
            </a:r>
            <a:endParaRPr lang="en-US" dirty="0"/>
          </a:p>
        </p:txBody>
      </p:sp>
      <p:sp>
        <p:nvSpPr>
          <p:cNvPr id="4" name="Slide Number Placeholder 3"/>
          <p:cNvSpPr>
            <a:spLocks noGrp="1"/>
          </p:cNvSpPr>
          <p:nvPr>
            <p:ph type="sldNum" sz="quarter" idx="10"/>
          </p:nvPr>
        </p:nvSpPr>
        <p:spPr/>
        <p:txBody>
          <a:bodyPr/>
          <a:lstStyle/>
          <a:p>
            <a:fld id="{53ADB2B6-97FF-42A8-8A1E-A01EDD1C8D2D}" type="slidenum">
              <a:rPr lang="en-US" smtClean="0"/>
              <a:t>11</a:t>
            </a:fld>
            <a:endParaRPr lang="en-US"/>
          </a:p>
        </p:txBody>
      </p:sp>
    </p:spTree>
    <p:extLst>
      <p:ext uri="{BB962C8B-B14F-4D97-AF65-F5344CB8AC3E}">
        <p14:creationId xmlns:p14="http://schemas.microsoft.com/office/powerpoint/2010/main" val="3094154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4798006-C95A-4A2B-A312-83C1ACE6F291}" type="slidenum">
              <a:rPr lang="en-US" smtClean="0"/>
              <a:pPr/>
              <a:t>12</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325120" y="4635581"/>
            <a:ext cx="6339840" cy="4392215"/>
          </a:xfrm>
          <a:noFill/>
          <a:ln w="9525"/>
        </p:spPr>
        <p:txBody>
          <a:bodyPr/>
          <a:lstStyle/>
          <a:p>
            <a:endParaRPr lang="en-US" baseline="0" dirty="0"/>
          </a:p>
          <a:p>
            <a:endParaRPr lang="en-US" dirty="0"/>
          </a:p>
        </p:txBody>
      </p:sp>
    </p:spTree>
    <p:extLst>
      <p:ext uri="{BB962C8B-B14F-4D97-AF65-F5344CB8AC3E}">
        <p14:creationId xmlns:p14="http://schemas.microsoft.com/office/powerpoint/2010/main" val="1041418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manual applies to County Commissioners, County Clerks, County Executives, Controllers,</a:t>
            </a:r>
            <a:r>
              <a:rPr lang="en-US" baseline="0" dirty="0"/>
              <a:t> County Councils, </a:t>
            </a:r>
            <a:r>
              <a:rPr lang="en-US" baseline="0" dirty="0" err="1"/>
              <a:t>Prothonotaries</a:t>
            </a:r>
            <a:r>
              <a:rPr lang="en-US" baseline="0" dirty="0"/>
              <a:t>, </a:t>
            </a:r>
            <a:r>
              <a:rPr lang="en-US" b="1" baseline="0" dirty="0"/>
              <a:t>and related administrative officers and authorities</a:t>
            </a:r>
            <a:r>
              <a:rPr lang="en-US" b="0" baseline="0" dirty="0"/>
              <a:t>. This means county prison administrators, clerks, and other officials in county prisons who create and maintain records.</a:t>
            </a:r>
          </a:p>
        </p:txBody>
      </p:sp>
      <p:sp>
        <p:nvSpPr>
          <p:cNvPr id="4" name="Slide Number Placeholder 3"/>
          <p:cNvSpPr>
            <a:spLocks noGrp="1"/>
          </p:cNvSpPr>
          <p:nvPr>
            <p:ph type="sldNum" sz="quarter" idx="10"/>
          </p:nvPr>
        </p:nvSpPr>
        <p:spPr/>
        <p:txBody>
          <a:bodyPr/>
          <a:lstStyle/>
          <a:p>
            <a:fld id="{53ADB2B6-97FF-42A8-8A1E-A01EDD1C8D2D}" type="slidenum">
              <a:rPr lang="en-US" smtClean="0"/>
              <a:t>13</a:t>
            </a:fld>
            <a:endParaRPr lang="en-US"/>
          </a:p>
        </p:txBody>
      </p:sp>
    </p:spTree>
    <p:extLst>
      <p:ext uri="{BB962C8B-B14F-4D97-AF65-F5344CB8AC3E}">
        <p14:creationId xmlns:p14="http://schemas.microsoft.com/office/powerpoint/2010/main" val="2098588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Each entry has 4 parts: a record number, title, description, and retention. Briefly describe what each is and how they work.</a:t>
            </a:r>
          </a:p>
          <a:p>
            <a:endParaRPr lang="en-US" dirty="0"/>
          </a:p>
        </p:txBody>
      </p:sp>
      <p:sp>
        <p:nvSpPr>
          <p:cNvPr id="4" name="Slide Number Placeholder 3"/>
          <p:cNvSpPr>
            <a:spLocks noGrp="1"/>
          </p:cNvSpPr>
          <p:nvPr>
            <p:ph type="sldNum" sz="quarter" idx="10"/>
          </p:nvPr>
        </p:nvSpPr>
        <p:spPr/>
        <p:txBody>
          <a:bodyPr/>
          <a:lstStyle/>
          <a:p>
            <a:fld id="{53ADB2B6-97FF-42A8-8A1E-A01EDD1C8D2D}" type="slidenum">
              <a:rPr lang="en-US" smtClean="0"/>
              <a:t>14</a:t>
            </a:fld>
            <a:endParaRPr lang="en-US"/>
          </a:p>
        </p:txBody>
      </p:sp>
    </p:spTree>
    <p:extLst>
      <p:ext uri="{BB962C8B-B14F-4D97-AF65-F5344CB8AC3E}">
        <p14:creationId xmlns:p14="http://schemas.microsoft.com/office/powerpoint/2010/main" val="1631506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ADB2B6-97FF-42A8-8A1E-A01EDD1C8D2D}" type="slidenum">
              <a:rPr lang="en-US" smtClean="0"/>
              <a:t>15</a:t>
            </a:fld>
            <a:endParaRPr lang="en-US"/>
          </a:p>
        </p:txBody>
      </p:sp>
    </p:spTree>
    <p:extLst>
      <p:ext uri="{BB962C8B-B14F-4D97-AF65-F5344CB8AC3E}">
        <p14:creationId xmlns:p14="http://schemas.microsoft.com/office/powerpoint/2010/main" val="2063736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4798006-C95A-4A2B-A312-83C1ACE6F291}" type="slidenum">
              <a:rPr lang="en-US" smtClean="0"/>
              <a:pPr/>
              <a:t>19</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325120" y="4635581"/>
            <a:ext cx="6339840" cy="4392215"/>
          </a:xfrm>
          <a:noFill/>
          <a:ln w="9525"/>
        </p:spPr>
        <p:txBody>
          <a:bodyPr/>
          <a:lstStyle/>
          <a:p>
            <a:endParaRPr lang="en-US" baseline="0" dirty="0"/>
          </a:p>
          <a:p>
            <a:endParaRPr lang="en-US" dirty="0"/>
          </a:p>
        </p:txBody>
      </p:sp>
    </p:spTree>
    <p:extLst>
      <p:ext uri="{BB962C8B-B14F-4D97-AF65-F5344CB8AC3E}">
        <p14:creationId xmlns:p14="http://schemas.microsoft.com/office/powerpoint/2010/main" val="2135170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4798006-C95A-4A2B-A312-83C1ACE6F291}" type="slidenum">
              <a:rPr lang="en-US" smtClean="0"/>
              <a:pPr/>
              <a:t>20</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325120" y="4635581"/>
            <a:ext cx="6339840" cy="4392215"/>
          </a:xfrm>
          <a:noFill/>
          <a:ln w="9525"/>
        </p:spPr>
        <p:txBody>
          <a:bodyPr/>
          <a:lstStyle/>
          <a:p>
            <a:endParaRPr lang="en-US" baseline="0" dirty="0"/>
          </a:p>
          <a:p>
            <a:endParaRPr lang="en-US" dirty="0"/>
          </a:p>
        </p:txBody>
      </p:sp>
    </p:spTree>
    <p:extLst>
      <p:ext uri="{BB962C8B-B14F-4D97-AF65-F5344CB8AC3E}">
        <p14:creationId xmlns:p14="http://schemas.microsoft.com/office/powerpoint/2010/main" val="964590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64798006-C95A-4A2B-A312-83C1ACE6F291}" type="slidenum">
              <a:rPr lang="en-US" smtClean="0"/>
              <a:pPr/>
              <a:t>23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304800" y="4414839"/>
            <a:ext cx="5943600" cy="4183062"/>
          </a:xfrm>
          <a:noFill/>
          <a:ln w="9525"/>
        </p:spPr>
        <p:txBody>
          <a:bodyPr/>
          <a:lstStyle/>
          <a:p>
            <a:endParaRPr lang="en-US" baseline="0" dirty="0"/>
          </a:p>
          <a:p>
            <a:endParaRPr lang="en-US" dirty="0"/>
          </a:p>
        </p:txBody>
      </p:sp>
    </p:spTree>
    <p:extLst>
      <p:ext uri="{BB962C8B-B14F-4D97-AF65-F5344CB8AC3E}">
        <p14:creationId xmlns:p14="http://schemas.microsoft.com/office/powerpoint/2010/main" val="2659907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Thanks again for having me, I’d be happy to take any questions if we have time</a:t>
            </a:r>
          </a:p>
          <a:p>
            <a:r>
              <a:rPr lang="en-US" sz="1200" kern="1200">
                <a:solidFill>
                  <a:schemeClr val="tx1"/>
                </a:solidFill>
                <a:effectLst/>
                <a:latin typeface="+mn-lt"/>
                <a:ea typeface="+mn-ea"/>
                <a:cs typeface="+mn-cs"/>
              </a:rPr>
              <a:t>Feel free to call or email me if there’s anything I can do in the future!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9B3B4A-FD5A-4FBB-8512-6009D430AB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455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4E0A9-D830-4E54-AB28-0D5D42BB9D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444554-0EBE-4A85-84AB-E17523895B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91A7E3-6AF7-4105-8982-770D4D8470DC}"/>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5" name="Footer Placeholder 4">
            <a:extLst>
              <a:ext uri="{FF2B5EF4-FFF2-40B4-BE49-F238E27FC236}">
                <a16:creationId xmlns:a16="http://schemas.microsoft.com/office/drawing/2014/main" id="{8D9FE2C2-6BD0-4AE5-9817-70E0E5018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56AD89-FACE-4EF1-941D-4B096BB067FD}"/>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2945586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6995A-6559-425E-AFCB-A9DD35535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E08655-E381-4D31-AFC3-489CAE74D6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91354A-C8A1-4881-AD88-89F80BA82C80}"/>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5" name="Footer Placeholder 4">
            <a:extLst>
              <a:ext uri="{FF2B5EF4-FFF2-40B4-BE49-F238E27FC236}">
                <a16:creationId xmlns:a16="http://schemas.microsoft.com/office/drawing/2014/main" id="{347C24BE-756D-4AE0-87DE-977CB46AD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DA6F6-1CF4-4C99-88A3-7E7968C61E81}"/>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4271173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1F24-F67B-4743-9658-ADCA7544D70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BCCA21-476C-4A40-8B44-E6DDE2ACDC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C49225-359D-49A5-80B4-2E8AD4DBE330}"/>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5" name="Footer Placeholder 4">
            <a:extLst>
              <a:ext uri="{FF2B5EF4-FFF2-40B4-BE49-F238E27FC236}">
                <a16:creationId xmlns:a16="http://schemas.microsoft.com/office/drawing/2014/main" id="{AF8009E7-C0D1-40C2-A079-8D1E28A396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656E07-45C5-4682-B424-BA910D7C5070}"/>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3741336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E64D-CAA6-440B-8DAD-BC4555A778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D77ECE-0445-4A85-9D50-A8FC01F872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D8D9A7-453E-401D-9558-BD6E778122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C8D523-E8BE-4397-B7DE-B0054656BCD7}"/>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6" name="Footer Placeholder 5">
            <a:extLst>
              <a:ext uri="{FF2B5EF4-FFF2-40B4-BE49-F238E27FC236}">
                <a16:creationId xmlns:a16="http://schemas.microsoft.com/office/drawing/2014/main" id="{EF3C364D-5250-41CA-9A71-B4563E6BE1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6AD205-837B-4660-9763-DC1277B2FB92}"/>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705773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C1A04-7650-4040-A937-0F73DC519D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2B87C6-0B56-4E5E-8FC7-87BC2548D1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6075D5-A020-4B09-9CE4-E02F341D53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D1129-63E0-4EDB-8A85-4653313B57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A5C6E5-F80B-4DE4-A172-C6062A6E61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DA3913-E33D-4E7D-BE8C-F213B7F71CB9}"/>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8" name="Footer Placeholder 7">
            <a:extLst>
              <a:ext uri="{FF2B5EF4-FFF2-40B4-BE49-F238E27FC236}">
                <a16:creationId xmlns:a16="http://schemas.microsoft.com/office/drawing/2014/main" id="{DEDF95FD-9A48-4293-B703-2BAEE70A18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7EA347-FADC-475E-A566-3944980DB6C9}"/>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67736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DA51F-39A4-4137-99F3-630C0E85D2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317A7C-6645-4BC4-82CD-9DFB8D8F4A59}"/>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4" name="Footer Placeholder 3">
            <a:extLst>
              <a:ext uri="{FF2B5EF4-FFF2-40B4-BE49-F238E27FC236}">
                <a16:creationId xmlns:a16="http://schemas.microsoft.com/office/drawing/2014/main" id="{C0CEE1EE-BCFD-48F7-9865-B6148ED710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F09C2D-7437-4666-AB5D-7CAABE22812B}"/>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3210090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61D63-A775-4DCC-9DDB-D5DA0438420F}"/>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3" name="Footer Placeholder 2">
            <a:extLst>
              <a:ext uri="{FF2B5EF4-FFF2-40B4-BE49-F238E27FC236}">
                <a16:creationId xmlns:a16="http://schemas.microsoft.com/office/drawing/2014/main" id="{992FC9C6-63E6-4701-B2CD-636D85F9D9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DC8891-0D9D-4A69-9343-9C52AB2ADD6C}"/>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200758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C8A23-329A-4DB7-896D-4DF059112C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28EA8D-1104-4BA3-BB9A-5C1350ED1E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C18350-A67B-45D1-9725-23CDE68251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F08BF5-AF88-4A0B-B2F5-C43AB40390E4}"/>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6" name="Footer Placeholder 5">
            <a:extLst>
              <a:ext uri="{FF2B5EF4-FFF2-40B4-BE49-F238E27FC236}">
                <a16:creationId xmlns:a16="http://schemas.microsoft.com/office/drawing/2014/main" id="{55EB5940-1CC0-4EF1-AC0F-9597FF46F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0C933B-21B2-4872-B597-8F3049C278AF}"/>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2107876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8C42B-A2F8-4B05-AFB0-5A50BE83AA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BCA553-6524-486D-BF03-1B2B38838D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C74275-5CC7-434A-A443-D9939B0996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798376-93BF-4039-A60E-82BB19078990}"/>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6" name="Footer Placeholder 5">
            <a:extLst>
              <a:ext uri="{FF2B5EF4-FFF2-40B4-BE49-F238E27FC236}">
                <a16:creationId xmlns:a16="http://schemas.microsoft.com/office/drawing/2014/main" id="{851CBC8C-4140-4FAD-BF1B-70CC511F8F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A97B17-D0F0-41FB-9B71-F68D390FD9DD}"/>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2439958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52CE6-F811-42EB-9E30-F9971C0D88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E91F5E-E576-4290-B158-178D961A28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A071BE-1260-49DA-80FB-7B6963D7C6D0}"/>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5" name="Footer Placeholder 4">
            <a:extLst>
              <a:ext uri="{FF2B5EF4-FFF2-40B4-BE49-F238E27FC236}">
                <a16:creationId xmlns:a16="http://schemas.microsoft.com/office/drawing/2014/main" id="{DB9DA486-83E2-4338-A5AB-413674D91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FFB7D-3A49-4CA5-A612-98CA380948CA}"/>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3767181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4DF812-7586-49B9-A52B-C2041C1CA0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90D1A7-2126-4709-B57F-40D158D3B8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613292-A7D3-439D-9507-8F989E9E6F81}"/>
              </a:ext>
            </a:extLst>
          </p:cNvPr>
          <p:cNvSpPr>
            <a:spLocks noGrp="1"/>
          </p:cNvSpPr>
          <p:nvPr>
            <p:ph type="dt" sz="half" idx="10"/>
          </p:nvPr>
        </p:nvSpPr>
        <p:spPr/>
        <p:txBody>
          <a:bodyPr/>
          <a:lstStyle/>
          <a:p>
            <a:fld id="{797FDA6D-1B3E-483B-BEF8-21EA4E663253}" type="datetimeFigureOut">
              <a:rPr lang="en-US" smtClean="0"/>
              <a:t>10/29/2019</a:t>
            </a:fld>
            <a:endParaRPr lang="en-US"/>
          </a:p>
        </p:txBody>
      </p:sp>
      <p:sp>
        <p:nvSpPr>
          <p:cNvPr id="5" name="Footer Placeholder 4">
            <a:extLst>
              <a:ext uri="{FF2B5EF4-FFF2-40B4-BE49-F238E27FC236}">
                <a16:creationId xmlns:a16="http://schemas.microsoft.com/office/drawing/2014/main" id="{0C3E3CCB-9008-4720-A092-5EEBC2D15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B25D85-467C-4CBC-9343-315CD6A75C4F}"/>
              </a:ext>
            </a:extLst>
          </p:cNvPr>
          <p:cNvSpPr>
            <a:spLocks noGrp="1"/>
          </p:cNvSpPr>
          <p:nvPr>
            <p:ph type="sldNum" sz="quarter" idx="12"/>
          </p:nvPr>
        </p:nvSpPr>
        <p:spPr/>
        <p:txBody>
          <a:bodyPr/>
          <a:lstStyle/>
          <a:p>
            <a:fld id="{DDBB9094-C28E-4BA4-8C22-F46F2DFC9E3D}" type="slidenum">
              <a:rPr lang="en-US" smtClean="0"/>
              <a:t>‹#›</a:t>
            </a:fld>
            <a:endParaRPr lang="en-US"/>
          </a:p>
        </p:txBody>
      </p:sp>
    </p:spTree>
    <p:extLst>
      <p:ext uri="{BB962C8B-B14F-4D97-AF65-F5344CB8AC3E}">
        <p14:creationId xmlns:p14="http://schemas.microsoft.com/office/powerpoint/2010/main" val="164618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F30532-15AF-4F50-B15A-6F22248F8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A5BD7B-A6C6-4BB4-AA51-3B4CACFD1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78FD1-4BF2-4B58-877F-6371E87F0C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7FDA6D-1B3E-483B-BEF8-21EA4E663253}" type="datetimeFigureOut">
              <a:rPr lang="en-US" smtClean="0"/>
              <a:t>10/29/2019</a:t>
            </a:fld>
            <a:endParaRPr lang="en-US"/>
          </a:p>
        </p:txBody>
      </p:sp>
      <p:sp>
        <p:nvSpPr>
          <p:cNvPr id="5" name="Footer Placeholder 4">
            <a:extLst>
              <a:ext uri="{FF2B5EF4-FFF2-40B4-BE49-F238E27FC236}">
                <a16:creationId xmlns:a16="http://schemas.microsoft.com/office/drawing/2014/main" id="{A7E36F68-0BFA-41FE-BEFB-3411FC9578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F0917F-2BD3-4CFE-AF52-EC24F066AD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BB9094-C28E-4BA4-8C22-F46F2DFC9E3D}" type="slidenum">
              <a:rPr lang="en-US" smtClean="0"/>
              <a:t>‹#›</a:t>
            </a:fld>
            <a:endParaRPr lang="en-US"/>
          </a:p>
        </p:txBody>
      </p:sp>
    </p:spTree>
    <p:extLst>
      <p:ext uri="{BB962C8B-B14F-4D97-AF65-F5344CB8AC3E}">
        <p14:creationId xmlns:p14="http://schemas.microsoft.com/office/powerpoint/2010/main" val="1473460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phmc.pa.gov/archives/records-management"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diagramLayout" Target="../diagrams/layout1.xml"/><Relationship Id="rId7" Type="http://schemas.openxmlformats.org/officeDocument/2006/relationships/image" Target="../media/image1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phmc.pa.gov/archiv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descr="C:\Users\jostahlman\AppData\Local\Microsoft\Windows\Temporary Internet Files\Content.Outlook\CGMKUBMG\State Archives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1325" y="3274844"/>
            <a:ext cx="7067550" cy="17668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38400" y="627966"/>
            <a:ext cx="81534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rPr>
              <a:t>Office of Open Records</a:t>
            </a:r>
          </a:p>
        </p:txBody>
      </p:sp>
      <p:sp>
        <p:nvSpPr>
          <p:cNvPr id="6" name="TextBox 5"/>
          <p:cNvSpPr txBox="1"/>
          <p:nvPr/>
        </p:nvSpPr>
        <p:spPr>
          <a:xfrm>
            <a:off x="2857500" y="1212741"/>
            <a:ext cx="7315200"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Records Management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Electronic Records Best Practices</a:t>
            </a:r>
          </a:p>
        </p:txBody>
      </p:sp>
      <p:sp>
        <p:nvSpPr>
          <p:cNvPr id="7" name="TextBox 6"/>
          <p:cNvSpPr txBox="1"/>
          <p:nvPr/>
        </p:nvSpPr>
        <p:spPr>
          <a:xfrm>
            <a:off x="2438400" y="4998928"/>
            <a:ext cx="8991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Tyler Stump	Records Services Division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717-783-9874		tystump@pa.gov</a:t>
            </a:r>
          </a:p>
        </p:txBody>
      </p:sp>
    </p:spTree>
    <p:extLst>
      <p:ext uri="{BB962C8B-B14F-4D97-AF65-F5344CB8AC3E}">
        <p14:creationId xmlns:p14="http://schemas.microsoft.com/office/powerpoint/2010/main" val="312919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362201" y="2743200"/>
            <a:ext cx="5730875" cy="457200"/>
          </a:xfrm>
          <a:prstGeom prst="rect">
            <a:avLst/>
          </a:prstGeom>
          <a:noFill/>
          <a:ln w="12700">
            <a:noFill/>
            <a:miter lim="800000"/>
            <a:headEnd type="none" w="sm" len="sm"/>
            <a:tailEnd type="none" w="sm" len="sm"/>
          </a:ln>
        </p:spPr>
        <p:txBody>
          <a:bodyPr>
            <a:spAutoFit/>
          </a:bodyPr>
          <a:lstStyle/>
          <a:p>
            <a:endParaRPr lang="en-US" sz="2400">
              <a:latin typeface="Times New Roman" pitchFamily="18" charset="0"/>
            </a:endParaRPr>
          </a:p>
        </p:txBody>
      </p:sp>
      <p:sp>
        <p:nvSpPr>
          <p:cNvPr id="6" name="Rectangle 4">
            <a:extLst>
              <a:ext uri="{FF2B5EF4-FFF2-40B4-BE49-F238E27FC236}">
                <a16:creationId xmlns:a16="http://schemas.microsoft.com/office/drawing/2014/main" id="{174356EA-C604-4A18-8758-3F9423F90EC4}"/>
              </a:ext>
            </a:extLst>
          </p:cNvPr>
          <p:cNvSpPr txBox="1">
            <a:spLocks noChangeArrowheads="1"/>
          </p:cNvSpPr>
          <p:nvPr/>
        </p:nvSpPr>
        <p:spPr>
          <a:xfrm>
            <a:off x="609600" y="304800"/>
            <a:ext cx="10744200"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cs typeface="Times New Roman" pitchFamily="18" charset="0"/>
              </a:rPr>
              <a:t>Records Management – What is it for?</a:t>
            </a:r>
          </a:p>
        </p:txBody>
      </p:sp>
      <p:sp>
        <p:nvSpPr>
          <p:cNvPr id="7" name="Rectangle 5">
            <a:extLst>
              <a:ext uri="{FF2B5EF4-FFF2-40B4-BE49-F238E27FC236}">
                <a16:creationId xmlns:a16="http://schemas.microsoft.com/office/drawing/2014/main" id="{300DB8E9-CA2F-4A49-8C7B-A2ECEE9B75C9}"/>
              </a:ext>
            </a:extLst>
          </p:cNvPr>
          <p:cNvSpPr txBox="1">
            <a:spLocks noChangeArrowheads="1"/>
          </p:cNvSpPr>
          <p:nvPr/>
        </p:nvSpPr>
        <p:spPr>
          <a:xfrm>
            <a:off x="1447800" y="1676400"/>
            <a:ext cx="7772400" cy="3505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 typeface="Wingdings" pitchFamily="2" charset="2"/>
              <a:buAutoNum type="arabicPeriod"/>
            </a:pPr>
            <a:r>
              <a:rPr lang="en-US" sz="3200" dirty="0">
                <a:cs typeface="Times New Roman" pitchFamily="18" charset="0"/>
              </a:rPr>
              <a:t>Ensure that Information is Available from Creation to Disposition to Enable the Process of Governance, and</a:t>
            </a:r>
          </a:p>
          <a:p>
            <a:pPr marL="609600" indent="-609600">
              <a:buFont typeface="Wingdings" pitchFamily="2" charset="2"/>
              <a:buAutoNum type="arabicPeriod"/>
            </a:pPr>
            <a:r>
              <a:rPr lang="en-US" sz="3200" dirty="0">
                <a:cs typeface="Times New Roman" pitchFamily="18" charset="0"/>
              </a:rPr>
              <a:t>Protect the Interests of Government and the People it Serves,</a:t>
            </a:r>
          </a:p>
          <a:p>
            <a:pPr marL="609600" indent="-609600">
              <a:buFont typeface="Wingdings" pitchFamily="2" charset="2"/>
              <a:buAutoNum type="arabicPeriod"/>
            </a:pPr>
            <a:r>
              <a:rPr lang="en-US" sz="3200" dirty="0">
                <a:cs typeface="Times New Roman" pitchFamily="18" charset="0"/>
              </a:rPr>
              <a:t>At the Lowest Possible Cost</a:t>
            </a:r>
          </a:p>
        </p:txBody>
      </p:sp>
      <p:sp>
        <p:nvSpPr>
          <p:cNvPr id="2" name="Slide Number Placeholder 1">
            <a:extLst>
              <a:ext uri="{FF2B5EF4-FFF2-40B4-BE49-F238E27FC236}">
                <a16:creationId xmlns:a16="http://schemas.microsoft.com/office/drawing/2014/main" id="{ACBA0C4B-D133-4F40-9B01-B961784E0894}"/>
              </a:ext>
            </a:extLst>
          </p:cNvPr>
          <p:cNvSpPr>
            <a:spLocks noGrp="1"/>
          </p:cNvSpPr>
          <p:nvPr>
            <p:ph type="sldNum" sz="quarter" idx="12"/>
          </p:nvPr>
        </p:nvSpPr>
        <p:spPr>
          <a:xfrm>
            <a:off x="8610600" y="6404990"/>
            <a:ext cx="2743200" cy="365125"/>
          </a:xfrm>
        </p:spPr>
        <p:txBody>
          <a:bodyPr/>
          <a:lstStyle/>
          <a:p>
            <a:fld id="{51A990A8-A13A-4239-AEB7-B50ABE2D0BA2}" type="slidenum">
              <a:rPr lang="en-US" smtClean="0"/>
              <a:t>2</a:t>
            </a:fld>
            <a:endParaRPr lang="en-US"/>
          </a:p>
        </p:txBody>
      </p:sp>
      <p:pic>
        <p:nvPicPr>
          <p:cNvPr id="8" name="Picture 7">
            <a:extLst>
              <a:ext uri="{FF2B5EF4-FFF2-40B4-BE49-F238E27FC236}">
                <a16:creationId xmlns:a16="http://schemas.microsoft.com/office/drawing/2014/main" id="{6E065788-5E7B-427A-BDC0-C3DF88F82DA6}"/>
              </a:ext>
            </a:extLst>
          </p:cNvPr>
          <p:cNvPicPr>
            <a:picLocks noChangeAspect="1"/>
          </p:cNvPicPr>
          <p:nvPr/>
        </p:nvPicPr>
        <p:blipFill>
          <a:blip r:embed="rId3"/>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320228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362201" y="2743200"/>
            <a:ext cx="5730875" cy="457200"/>
          </a:xfrm>
          <a:prstGeom prst="rect">
            <a:avLst/>
          </a:prstGeom>
          <a:noFill/>
          <a:ln w="12700">
            <a:noFill/>
            <a:miter lim="800000"/>
            <a:headEnd type="none" w="sm" len="sm"/>
            <a:tailEnd type="none" w="sm" len="sm"/>
          </a:ln>
        </p:spPr>
        <p:txBody>
          <a:bodyPr>
            <a:spAutoFit/>
          </a:bodyPr>
          <a:lstStyle/>
          <a:p>
            <a:endParaRPr lang="en-US" sz="2400">
              <a:latin typeface="Times New Roman" pitchFamily="18" charset="0"/>
            </a:endParaRPr>
          </a:p>
        </p:txBody>
      </p:sp>
      <p:sp>
        <p:nvSpPr>
          <p:cNvPr id="6" name="Rectangle 2">
            <a:extLst>
              <a:ext uri="{FF2B5EF4-FFF2-40B4-BE49-F238E27FC236}">
                <a16:creationId xmlns:a16="http://schemas.microsoft.com/office/drawing/2014/main" id="{7110FEEE-606F-4249-AD9E-EC6A61826A31}"/>
              </a:ext>
            </a:extLst>
          </p:cNvPr>
          <p:cNvSpPr txBox="1">
            <a:spLocks noChangeArrowheads="1"/>
          </p:cNvSpPr>
          <p:nvPr/>
        </p:nvSpPr>
        <p:spPr>
          <a:xfrm>
            <a:off x="457199" y="274638"/>
            <a:ext cx="11622947"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dirty="0"/>
              <a:t>Records Management- What does it mean for me?</a:t>
            </a:r>
          </a:p>
        </p:txBody>
      </p:sp>
      <p:sp>
        <p:nvSpPr>
          <p:cNvPr id="7" name="Rectangle 3">
            <a:extLst>
              <a:ext uri="{FF2B5EF4-FFF2-40B4-BE49-F238E27FC236}">
                <a16:creationId xmlns:a16="http://schemas.microsoft.com/office/drawing/2014/main" id="{897BA014-AC89-49FA-AF18-005FE62078AD}"/>
              </a:ext>
            </a:extLst>
          </p:cNvPr>
          <p:cNvSpPr txBox="1">
            <a:spLocks noChangeArrowheads="1"/>
          </p:cNvSpPr>
          <p:nvPr/>
        </p:nvSpPr>
        <p:spPr>
          <a:xfrm>
            <a:off x="2209800" y="1981200"/>
            <a:ext cx="7772400" cy="289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 typeface="Wingdings" pitchFamily="2" charset="2"/>
              <a:buNone/>
            </a:pPr>
            <a:r>
              <a:rPr lang="en-US" altLang="en-US" dirty="0"/>
              <a:t>1. Ensure that information is available to support office functions/county business</a:t>
            </a:r>
          </a:p>
          <a:p>
            <a:pPr marL="609600" indent="-609600">
              <a:buFont typeface="Wingdings" pitchFamily="2" charset="2"/>
              <a:buNone/>
            </a:pPr>
            <a:endParaRPr lang="en-US" altLang="en-US" dirty="0"/>
          </a:p>
          <a:p>
            <a:pPr marL="609600" indent="-609600">
              <a:buFont typeface="Wingdings" pitchFamily="2" charset="2"/>
              <a:buNone/>
            </a:pPr>
            <a:r>
              <a:rPr lang="en-US" altLang="en-US" dirty="0"/>
              <a:t>2. Reduce the cost of doing business</a:t>
            </a:r>
          </a:p>
          <a:p>
            <a:pPr marL="609600" indent="-609600">
              <a:buFont typeface="Wingdings" pitchFamily="2" charset="2"/>
              <a:buNone/>
            </a:pPr>
            <a:endParaRPr lang="en-US" altLang="en-US" dirty="0"/>
          </a:p>
          <a:p>
            <a:pPr marL="609600" indent="-609600">
              <a:buFont typeface="Wingdings" pitchFamily="2" charset="2"/>
              <a:buNone/>
            </a:pPr>
            <a:r>
              <a:rPr lang="en-US" altLang="en-US" dirty="0"/>
              <a:t>3. Keep records as long as needed then dispose</a:t>
            </a:r>
          </a:p>
          <a:p>
            <a:pPr marL="609600" indent="-609600">
              <a:buFont typeface="Wingdings" pitchFamily="2" charset="2"/>
              <a:buAutoNum type="arabicPeriod"/>
            </a:pPr>
            <a:endParaRPr lang="en-US" altLang="en-US" dirty="0">
              <a:solidFill>
                <a:schemeClr val="bg2"/>
              </a:solidFill>
            </a:endParaRPr>
          </a:p>
        </p:txBody>
      </p:sp>
      <p:sp>
        <p:nvSpPr>
          <p:cNvPr id="2" name="Slide Number Placeholder 1">
            <a:extLst>
              <a:ext uri="{FF2B5EF4-FFF2-40B4-BE49-F238E27FC236}">
                <a16:creationId xmlns:a16="http://schemas.microsoft.com/office/drawing/2014/main" id="{53838D38-D461-45DA-B2DA-02CE425D8C61}"/>
              </a:ext>
            </a:extLst>
          </p:cNvPr>
          <p:cNvSpPr>
            <a:spLocks noGrp="1"/>
          </p:cNvSpPr>
          <p:nvPr>
            <p:ph type="sldNum" sz="quarter" idx="12"/>
          </p:nvPr>
        </p:nvSpPr>
        <p:spPr>
          <a:xfrm>
            <a:off x="8610600" y="6404990"/>
            <a:ext cx="2743200" cy="365125"/>
          </a:xfrm>
        </p:spPr>
        <p:txBody>
          <a:bodyPr/>
          <a:lstStyle/>
          <a:p>
            <a:fld id="{51A990A8-A13A-4239-AEB7-B50ABE2D0BA2}" type="slidenum">
              <a:rPr lang="en-US" smtClean="0"/>
              <a:t>3</a:t>
            </a:fld>
            <a:endParaRPr lang="en-US"/>
          </a:p>
        </p:txBody>
      </p:sp>
      <p:pic>
        <p:nvPicPr>
          <p:cNvPr id="8" name="Picture 7">
            <a:extLst>
              <a:ext uri="{FF2B5EF4-FFF2-40B4-BE49-F238E27FC236}">
                <a16:creationId xmlns:a16="http://schemas.microsoft.com/office/drawing/2014/main" id="{97202C85-8E6A-48BB-B03E-6C9CCA4E3968}"/>
              </a:ext>
            </a:extLst>
          </p:cNvPr>
          <p:cNvPicPr>
            <a:picLocks noChangeAspect="1"/>
          </p:cNvPicPr>
          <p:nvPr/>
        </p:nvPicPr>
        <p:blipFill>
          <a:blip r:embed="rId3"/>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3462768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fayette controllerdisposa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893" y="-2346487"/>
            <a:ext cx="13299347" cy="9974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00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fayette controller disposals5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49" y="-2020013"/>
            <a:ext cx="12502497" cy="9376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334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First Rule of Records Management</a:t>
            </a:r>
          </a:p>
        </p:txBody>
      </p:sp>
      <p:sp>
        <p:nvSpPr>
          <p:cNvPr id="3" name="Content Placeholder 2"/>
          <p:cNvSpPr>
            <a:spLocks noGrp="1"/>
          </p:cNvSpPr>
          <p:nvPr>
            <p:ph idx="1"/>
          </p:nvPr>
        </p:nvSpPr>
        <p:spPr/>
        <p:txBody>
          <a:bodyPr/>
          <a:lstStyle/>
          <a:p>
            <a:r>
              <a:rPr lang="en-US" dirty="0"/>
              <a:t>Keep records </a:t>
            </a:r>
            <a:r>
              <a:rPr lang="en-US" b="1" dirty="0"/>
              <a:t>only as long as necessary </a:t>
            </a:r>
            <a:r>
              <a:rPr lang="en-US" dirty="0"/>
              <a:t>and then get rid of them</a:t>
            </a:r>
          </a:p>
          <a:p>
            <a:endParaRPr lang="en-US" dirty="0"/>
          </a:p>
          <a:p>
            <a:pPr marL="457200" lvl="1" indent="0">
              <a:buNone/>
            </a:pPr>
            <a:r>
              <a:rPr lang="en-US" dirty="0"/>
              <a:t>The longer records are kept, the greater cost and liability they pose to the agency</a:t>
            </a:r>
          </a:p>
        </p:txBody>
      </p:sp>
      <p:pic>
        <p:nvPicPr>
          <p:cNvPr id="4" name="Picture 3">
            <a:extLst>
              <a:ext uri="{FF2B5EF4-FFF2-40B4-BE49-F238E27FC236}">
                <a16:creationId xmlns:a16="http://schemas.microsoft.com/office/drawing/2014/main" id="{0A943AF8-DCF1-42CA-A284-1B74E23218EE}"/>
              </a:ext>
            </a:extLst>
          </p:cNvPr>
          <p:cNvPicPr>
            <a:picLocks noChangeAspect="1"/>
          </p:cNvPicPr>
          <p:nvPr/>
        </p:nvPicPr>
        <p:blipFill>
          <a:blip r:embed="rId3"/>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2586023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4" descr="fayette controller retains 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744" y="-2634144"/>
            <a:ext cx="13008529" cy="975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2000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WordArt 3"/>
          <p:cNvSpPr>
            <a:spLocks noChangeArrowheads="1" noChangeShapeType="1" noTextEdit="1"/>
          </p:cNvSpPr>
          <p:nvPr/>
        </p:nvSpPr>
        <p:spPr bwMode="auto">
          <a:xfrm>
            <a:off x="3505200" y="180976"/>
            <a:ext cx="5715000" cy="1419225"/>
          </a:xfrm>
          <a:prstGeom prst="rect">
            <a:avLst/>
          </a:prstGeom>
        </p:spPr>
        <p:txBody>
          <a:bodyPr wrap="none" fromWordArt="1">
            <a:prstTxWarp prst="textDoubleWave1">
              <a:avLst>
                <a:gd name="adj1" fmla="val 6500"/>
                <a:gd name="adj2" fmla="val 0"/>
              </a:avLst>
            </a:prstTxWarp>
          </a:bodyPr>
          <a:lstStyle/>
          <a:p>
            <a:pPr algn="ctr"/>
            <a:endParaRPr lang="en-US" sz="3600" kern="10" spc="-360" dirty="0">
              <a:ln w="12700">
                <a:solidFill>
                  <a:srgbClr val="000099"/>
                </a:solidFill>
                <a:miter lim="800000"/>
                <a:headEnd/>
                <a:tailEnd/>
              </a:ln>
              <a:solidFill>
                <a:srgbClr val="33CCFF"/>
              </a:solidFill>
            </a:endParaRPr>
          </a:p>
        </p:txBody>
      </p:sp>
      <p:sp>
        <p:nvSpPr>
          <p:cNvPr id="3" name="TextBox 2"/>
          <p:cNvSpPr txBox="1"/>
          <p:nvPr/>
        </p:nvSpPr>
        <p:spPr>
          <a:xfrm>
            <a:off x="2247900" y="564642"/>
            <a:ext cx="8229600" cy="769441"/>
          </a:xfrm>
          <a:prstGeom prst="rect">
            <a:avLst/>
          </a:prstGeom>
          <a:noFill/>
        </p:spPr>
        <p:txBody>
          <a:bodyPr wrap="square" rtlCol="0">
            <a:spAutoFit/>
          </a:bodyPr>
          <a:lstStyle/>
          <a:p>
            <a:pPr algn="ctr"/>
            <a:r>
              <a:rPr lang="en-US" sz="4400" dirty="0">
                <a:solidFill>
                  <a:schemeClr val="tx2"/>
                </a:solidFill>
              </a:rPr>
              <a:t>What is a Record?</a:t>
            </a:r>
          </a:p>
        </p:txBody>
      </p:sp>
      <p:pic>
        <p:nvPicPr>
          <p:cNvPr id="7" name="Picture 2" descr="C:\Users\jostahlman\AppData\Local\Microsoft\Windows\Temporary Internet Files\Content.IE5\QDV30170\question-mark-in-a-blue-circle-8959-larg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133600"/>
            <a:ext cx="33528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E1AFCEC-42F9-41DE-8F5A-7E229BA1B8C6}"/>
              </a:ext>
            </a:extLst>
          </p:cNvPr>
          <p:cNvPicPr>
            <a:picLocks noChangeAspect="1"/>
          </p:cNvPicPr>
          <p:nvPr/>
        </p:nvPicPr>
        <p:blipFill>
          <a:blip r:embed="rId4"/>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288299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Record?</a:t>
            </a:r>
          </a:p>
        </p:txBody>
      </p:sp>
      <p:sp>
        <p:nvSpPr>
          <p:cNvPr id="3" name="Content Placeholder 2"/>
          <p:cNvSpPr>
            <a:spLocks noGrp="1"/>
          </p:cNvSpPr>
          <p:nvPr>
            <p:ph idx="1"/>
          </p:nvPr>
        </p:nvSpPr>
        <p:spPr/>
        <p:txBody>
          <a:bodyPr>
            <a:normAutofit lnSpcReduction="10000"/>
          </a:bodyPr>
          <a:lstStyle/>
          <a:p>
            <a:r>
              <a:rPr lang="en-US" dirty="0"/>
              <a:t>“Any papers, books, maps, photographs or other documentary materials, </a:t>
            </a:r>
            <a:r>
              <a:rPr lang="en-US" b="1" dirty="0"/>
              <a:t>regardless of physical form or characteristics</a:t>
            </a:r>
            <a:r>
              <a:rPr lang="en-US" dirty="0"/>
              <a:t>, made or received by an entity under law or in connection with the exercise of its powers and the discharge of its duties.” (Municipal Records Act)</a:t>
            </a:r>
          </a:p>
          <a:p>
            <a:endParaRPr lang="en-US" dirty="0"/>
          </a:p>
          <a:p>
            <a:r>
              <a:rPr lang="en-US" dirty="0"/>
              <a:t>“A written or printed work of a legal or official nature that may be used as evidence or proof; a document.” (Society of American Archivists) </a:t>
            </a:r>
          </a:p>
          <a:p>
            <a:pPr marL="0" indent="0">
              <a:buNone/>
            </a:pPr>
            <a:endParaRPr lang="en-US" dirty="0"/>
          </a:p>
          <a:p>
            <a:r>
              <a:rPr lang="en-US" dirty="0"/>
              <a:t>Records are evidence of your agency’s activities and relationships</a:t>
            </a:r>
          </a:p>
          <a:p>
            <a:pPr marL="0" indent="0">
              <a:buNone/>
            </a:pPr>
            <a:endParaRPr lang="en-US" dirty="0"/>
          </a:p>
        </p:txBody>
      </p:sp>
      <p:pic>
        <p:nvPicPr>
          <p:cNvPr id="4" name="Picture 3">
            <a:extLst>
              <a:ext uri="{FF2B5EF4-FFF2-40B4-BE49-F238E27FC236}">
                <a16:creationId xmlns:a16="http://schemas.microsoft.com/office/drawing/2014/main" id="{8DD72604-C3D5-402D-B997-E6D40459ACD9}"/>
              </a:ext>
            </a:extLst>
          </p:cNvPr>
          <p:cNvPicPr>
            <a:picLocks noChangeAspect="1"/>
          </p:cNvPicPr>
          <p:nvPr/>
        </p:nvPicPr>
        <p:blipFill>
          <a:blip r:embed="rId3"/>
          <a:stretch>
            <a:fillRect/>
          </a:stretch>
        </p:blipFill>
        <p:spPr>
          <a:xfrm>
            <a:off x="7753350" y="6148290"/>
            <a:ext cx="4438650" cy="714375"/>
          </a:xfrm>
          <a:prstGeom prst="rect">
            <a:avLst/>
          </a:prstGeom>
        </p:spPr>
      </p:pic>
    </p:spTree>
    <p:extLst>
      <p:ext uri="{BB962C8B-B14F-4D97-AF65-F5344CB8AC3E}">
        <p14:creationId xmlns:p14="http://schemas.microsoft.com/office/powerpoint/2010/main" val="85068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not a Record?</a:t>
            </a:r>
          </a:p>
        </p:txBody>
      </p:sp>
      <p:sp>
        <p:nvSpPr>
          <p:cNvPr id="3" name="Content Placeholder 2"/>
          <p:cNvSpPr>
            <a:spLocks noGrp="1"/>
          </p:cNvSpPr>
          <p:nvPr>
            <p:ph idx="1"/>
          </p:nvPr>
        </p:nvSpPr>
        <p:spPr/>
        <p:txBody>
          <a:bodyPr/>
          <a:lstStyle/>
          <a:p>
            <a:r>
              <a:rPr lang="en-US" dirty="0"/>
              <a:t>Unofficial published material used for reference</a:t>
            </a:r>
          </a:p>
          <a:p>
            <a:r>
              <a:rPr lang="en-US" dirty="0"/>
              <a:t>Extra copies of documents used for reference</a:t>
            </a:r>
          </a:p>
          <a:p>
            <a:r>
              <a:rPr lang="en-US" dirty="0"/>
              <a:t>Drafts</a:t>
            </a:r>
          </a:p>
          <a:p>
            <a:r>
              <a:rPr lang="en-US" dirty="0"/>
              <a:t>Work copies</a:t>
            </a:r>
          </a:p>
          <a:p>
            <a:r>
              <a:rPr lang="en-US" dirty="0"/>
              <a:t>Notes</a:t>
            </a:r>
          </a:p>
          <a:p>
            <a:r>
              <a:rPr lang="en-US" dirty="0"/>
              <a:t>Blank forms</a:t>
            </a:r>
          </a:p>
        </p:txBody>
      </p:sp>
      <p:pic>
        <p:nvPicPr>
          <p:cNvPr id="4" name="Picture 3">
            <a:extLst>
              <a:ext uri="{FF2B5EF4-FFF2-40B4-BE49-F238E27FC236}">
                <a16:creationId xmlns:a16="http://schemas.microsoft.com/office/drawing/2014/main" id="{01EAD918-15DB-4B33-A527-131508644CA1}"/>
              </a:ext>
            </a:extLst>
          </p:cNvPr>
          <p:cNvPicPr>
            <a:picLocks noChangeAspect="1"/>
          </p:cNvPicPr>
          <p:nvPr/>
        </p:nvPicPr>
        <p:blipFill>
          <a:blip r:embed="rId2"/>
          <a:stretch>
            <a:fillRect/>
          </a:stretch>
        </p:blipFill>
        <p:spPr>
          <a:xfrm>
            <a:off x="7753350" y="6143625"/>
            <a:ext cx="4438650" cy="714375"/>
          </a:xfrm>
          <a:prstGeom prst="rect">
            <a:avLst/>
          </a:prstGeom>
        </p:spPr>
      </p:pic>
    </p:spTree>
    <p:extLst>
      <p:ext uri="{BB962C8B-B14F-4D97-AF65-F5344CB8AC3E}">
        <p14:creationId xmlns:p14="http://schemas.microsoft.com/office/powerpoint/2010/main" val="1443756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 Types</a:t>
            </a:r>
          </a:p>
        </p:txBody>
      </p:sp>
      <p:sp>
        <p:nvSpPr>
          <p:cNvPr id="3" name="Content Placeholder 2"/>
          <p:cNvSpPr>
            <a:spLocks noGrp="1"/>
          </p:cNvSpPr>
          <p:nvPr>
            <p:ph idx="1"/>
          </p:nvPr>
        </p:nvSpPr>
        <p:spPr/>
        <p:txBody>
          <a:bodyPr>
            <a:normAutofit/>
          </a:bodyPr>
          <a:lstStyle/>
          <a:p>
            <a:r>
              <a:rPr lang="en-US" dirty="0"/>
              <a:t>Transitory Records</a:t>
            </a:r>
          </a:p>
          <a:p>
            <a:pPr lvl="1"/>
            <a:r>
              <a:rPr lang="en-US" sz="1800" dirty="0"/>
              <a:t>Little/no documentary value. Should be kept until the project/task is completed</a:t>
            </a:r>
          </a:p>
          <a:p>
            <a:r>
              <a:rPr lang="en-US" dirty="0"/>
              <a:t>Short-Term Records</a:t>
            </a:r>
          </a:p>
          <a:p>
            <a:pPr lvl="1"/>
            <a:r>
              <a:rPr lang="en-US" sz="1800" dirty="0"/>
              <a:t>Retained for less than 5 years. Usually related to current business and contracts.</a:t>
            </a:r>
          </a:p>
          <a:p>
            <a:r>
              <a:rPr lang="en-US" dirty="0"/>
              <a:t>Long-Term Records</a:t>
            </a:r>
          </a:p>
          <a:p>
            <a:pPr lvl="1"/>
            <a:r>
              <a:rPr lang="en-US" sz="1800" dirty="0"/>
              <a:t>Retained for 10+ years but not permanently. Usually related to personnel, long-term contracts or projects, special investigations, etc.</a:t>
            </a:r>
          </a:p>
          <a:p>
            <a:r>
              <a:rPr lang="en-US" dirty="0"/>
              <a:t>Permanent (Archival) Records</a:t>
            </a:r>
          </a:p>
          <a:p>
            <a:pPr lvl="1"/>
            <a:r>
              <a:rPr lang="en-US" sz="1800" dirty="0"/>
              <a:t>Has enduring historical, administrative, fiscal, or legal value and should be retained permanently.</a:t>
            </a:r>
          </a:p>
        </p:txBody>
      </p:sp>
      <p:pic>
        <p:nvPicPr>
          <p:cNvPr id="4" name="Picture 3">
            <a:extLst>
              <a:ext uri="{FF2B5EF4-FFF2-40B4-BE49-F238E27FC236}">
                <a16:creationId xmlns:a16="http://schemas.microsoft.com/office/drawing/2014/main" id="{7C6FDAB3-E9D6-4E64-BEA4-B722AA38B15B}"/>
              </a:ext>
            </a:extLst>
          </p:cNvPr>
          <p:cNvPicPr>
            <a:picLocks noChangeAspect="1"/>
          </p:cNvPicPr>
          <p:nvPr/>
        </p:nvPicPr>
        <p:blipFill>
          <a:blip r:embed="rId3"/>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1474971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362201" y="2743200"/>
            <a:ext cx="5730875" cy="457200"/>
          </a:xfrm>
          <a:prstGeom prst="rect">
            <a:avLst/>
          </a:prstGeom>
          <a:noFill/>
          <a:ln w="12700">
            <a:noFill/>
            <a:miter lim="800000"/>
            <a:headEnd type="none" w="sm" len="sm"/>
            <a:tailEnd type="none" w="sm" len="sm"/>
          </a:ln>
        </p:spPr>
        <p:txBody>
          <a:bodyPr>
            <a:spAutoFit/>
          </a:bodyPr>
          <a:lstStyle/>
          <a:p>
            <a:endParaRPr lang="en-US" sz="2400">
              <a:latin typeface="Times New Roman" pitchFamily="18" charset="0"/>
            </a:endParaRPr>
          </a:p>
        </p:txBody>
      </p:sp>
      <p:sp>
        <p:nvSpPr>
          <p:cNvPr id="6" name="Title 3">
            <a:extLst>
              <a:ext uri="{FF2B5EF4-FFF2-40B4-BE49-F238E27FC236}">
                <a16:creationId xmlns:a16="http://schemas.microsoft.com/office/drawing/2014/main" id="{3F9C488B-1ACB-4535-B960-50E1A366389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Municipal Records Manual</a:t>
            </a:r>
          </a:p>
        </p:txBody>
      </p:sp>
      <p:sp>
        <p:nvSpPr>
          <p:cNvPr id="7" name="Content Placeholder 4">
            <a:extLst>
              <a:ext uri="{FF2B5EF4-FFF2-40B4-BE49-F238E27FC236}">
                <a16:creationId xmlns:a16="http://schemas.microsoft.com/office/drawing/2014/main" id="{F6972B4C-F4FC-418C-A6A7-B7D544B3AB15}"/>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Where is the manual?</a:t>
            </a:r>
          </a:p>
          <a:p>
            <a:pPr lvl="1"/>
            <a:r>
              <a:rPr lang="en-US" dirty="0"/>
              <a:t>Available on the State Archives website: </a:t>
            </a:r>
            <a:r>
              <a:rPr lang="en-US" dirty="0">
                <a:hlinkClick r:id="rId3"/>
              </a:rPr>
              <a:t>www.phmc.pa.gov/archives/records-management</a:t>
            </a:r>
            <a:r>
              <a:rPr lang="en-US" dirty="0"/>
              <a:t> </a:t>
            </a:r>
          </a:p>
          <a:p>
            <a:r>
              <a:rPr lang="en-US" dirty="0"/>
              <a:t>Authority?</a:t>
            </a:r>
          </a:p>
          <a:p>
            <a:pPr lvl="1"/>
            <a:r>
              <a:rPr lang="en-US" dirty="0"/>
              <a:t>Authorized by the Municipal Records Act of 1968, manual maintained by the Pennsylvania Local Government Records Committee</a:t>
            </a:r>
          </a:p>
          <a:p>
            <a:r>
              <a:rPr lang="en-US" dirty="0"/>
              <a:t>What is this useful for?</a:t>
            </a:r>
          </a:p>
          <a:p>
            <a:pPr lvl="1"/>
            <a:r>
              <a:rPr lang="en-US" dirty="0"/>
              <a:t>Retention and disposal rules for all official municipal records</a:t>
            </a:r>
          </a:p>
          <a:p>
            <a:pPr lvl="1"/>
            <a:r>
              <a:rPr lang="en-US" dirty="0"/>
              <a:t>Authorization to keep records in electronic format</a:t>
            </a:r>
          </a:p>
          <a:p>
            <a:pPr lvl="1"/>
            <a:r>
              <a:rPr lang="en-US" dirty="0"/>
              <a:t>Non-admissibility of counties following the manual</a:t>
            </a:r>
          </a:p>
          <a:p>
            <a:pPr lvl="1"/>
            <a:endParaRPr lang="en-US" dirty="0"/>
          </a:p>
        </p:txBody>
      </p:sp>
      <p:sp>
        <p:nvSpPr>
          <p:cNvPr id="2" name="Slide Number Placeholder 1">
            <a:extLst>
              <a:ext uri="{FF2B5EF4-FFF2-40B4-BE49-F238E27FC236}">
                <a16:creationId xmlns:a16="http://schemas.microsoft.com/office/drawing/2014/main" id="{DB7331F8-D396-4E35-97A5-EC425982B794}"/>
              </a:ext>
            </a:extLst>
          </p:cNvPr>
          <p:cNvSpPr>
            <a:spLocks noGrp="1"/>
          </p:cNvSpPr>
          <p:nvPr>
            <p:ph type="sldNum" sz="quarter" idx="12"/>
          </p:nvPr>
        </p:nvSpPr>
        <p:spPr>
          <a:xfrm>
            <a:off x="8610600" y="6404990"/>
            <a:ext cx="2743200" cy="365125"/>
          </a:xfrm>
        </p:spPr>
        <p:txBody>
          <a:bodyPr/>
          <a:lstStyle/>
          <a:p>
            <a:fld id="{51A990A8-A13A-4239-AEB7-B50ABE2D0BA2}" type="slidenum">
              <a:rPr lang="en-US" smtClean="0"/>
              <a:t>12</a:t>
            </a:fld>
            <a:endParaRPr lang="en-US"/>
          </a:p>
        </p:txBody>
      </p:sp>
      <p:pic>
        <p:nvPicPr>
          <p:cNvPr id="8" name="Picture 7">
            <a:extLst>
              <a:ext uri="{FF2B5EF4-FFF2-40B4-BE49-F238E27FC236}">
                <a16:creationId xmlns:a16="http://schemas.microsoft.com/office/drawing/2014/main" id="{A823E80F-8777-43DF-9339-9FB0983CE863}"/>
              </a:ext>
            </a:extLst>
          </p:cNvPr>
          <p:cNvPicPr>
            <a:picLocks noChangeAspect="1"/>
          </p:cNvPicPr>
          <p:nvPr/>
        </p:nvPicPr>
        <p:blipFill>
          <a:blip r:embed="rId4"/>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761218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B7A6DB-257F-419E-871C-AB4C7FAFF14B}"/>
              </a:ext>
            </a:extLst>
          </p:cNvPr>
          <p:cNvPicPr>
            <a:picLocks noChangeAspect="1"/>
          </p:cNvPicPr>
          <p:nvPr/>
        </p:nvPicPr>
        <p:blipFill>
          <a:blip r:embed="rId3"/>
          <a:stretch>
            <a:fillRect/>
          </a:stretch>
        </p:blipFill>
        <p:spPr>
          <a:xfrm>
            <a:off x="3448829" y="0"/>
            <a:ext cx="4762110" cy="6168576"/>
          </a:xfrm>
          <a:prstGeom prst="rect">
            <a:avLst/>
          </a:prstGeom>
        </p:spPr>
      </p:pic>
      <p:pic>
        <p:nvPicPr>
          <p:cNvPr id="3" name="Picture 2">
            <a:extLst>
              <a:ext uri="{FF2B5EF4-FFF2-40B4-BE49-F238E27FC236}">
                <a16:creationId xmlns:a16="http://schemas.microsoft.com/office/drawing/2014/main" id="{A58F3424-B016-4C91-9098-668D2A831664}"/>
              </a:ext>
            </a:extLst>
          </p:cNvPr>
          <p:cNvPicPr>
            <a:picLocks noChangeAspect="1"/>
          </p:cNvPicPr>
          <p:nvPr/>
        </p:nvPicPr>
        <p:blipFill>
          <a:blip r:embed="rId4"/>
          <a:stretch>
            <a:fillRect/>
          </a:stretch>
        </p:blipFill>
        <p:spPr>
          <a:xfrm>
            <a:off x="7753350" y="6135687"/>
            <a:ext cx="4438650" cy="714375"/>
          </a:xfrm>
          <a:prstGeom prst="rect">
            <a:avLst/>
          </a:prstGeom>
        </p:spPr>
      </p:pic>
    </p:spTree>
    <p:extLst>
      <p:ext uri="{BB962C8B-B14F-4D97-AF65-F5344CB8AC3E}">
        <p14:creationId xmlns:p14="http://schemas.microsoft.com/office/powerpoint/2010/main" val="3690799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FE9B01-C49F-48CD-9E5B-93D24D40688B}"/>
              </a:ext>
            </a:extLst>
          </p:cNvPr>
          <p:cNvPicPr>
            <a:picLocks noChangeAspect="1"/>
          </p:cNvPicPr>
          <p:nvPr/>
        </p:nvPicPr>
        <p:blipFill>
          <a:blip r:embed="rId3"/>
          <a:stretch>
            <a:fillRect/>
          </a:stretch>
        </p:blipFill>
        <p:spPr>
          <a:xfrm>
            <a:off x="4106880" y="2435106"/>
            <a:ext cx="6561119" cy="3359390"/>
          </a:xfrm>
          <a:prstGeom prst="rect">
            <a:avLst/>
          </a:prstGeom>
        </p:spPr>
      </p:pic>
      <p:sp>
        <p:nvSpPr>
          <p:cNvPr id="2" name="Title 1"/>
          <p:cNvSpPr>
            <a:spLocks noGrp="1"/>
          </p:cNvSpPr>
          <p:nvPr>
            <p:ph type="title"/>
          </p:nvPr>
        </p:nvSpPr>
        <p:spPr/>
        <p:txBody>
          <a:bodyPr/>
          <a:lstStyle/>
          <a:p>
            <a:pPr algn="ctr"/>
            <a:r>
              <a:rPr lang="en-US" dirty="0"/>
              <a:t>Municipal Records Manual</a:t>
            </a:r>
          </a:p>
        </p:txBody>
      </p:sp>
      <p:sp>
        <p:nvSpPr>
          <p:cNvPr id="9" name="TextBox 8"/>
          <p:cNvSpPr txBox="1"/>
          <p:nvPr/>
        </p:nvSpPr>
        <p:spPr>
          <a:xfrm>
            <a:off x="1392656" y="2838806"/>
            <a:ext cx="2627697" cy="2031325"/>
          </a:xfrm>
          <a:prstGeom prst="rect">
            <a:avLst/>
          </a:prstGeom>
          <a:noFill/>
        </p:spPr>
        <p:txBody>
          <a:bodyPr wrap="square" rtlCol="0">
            <a:spAutoFit/>
          </a:bodyPr>
          <a:lstStyle/>
          <a:p>
            <a:pPr marL="342900" indent="-342900">
              <a:buAutoNum type="arabicPeriod"/>
            </a:pPr>
            <a:r>
              <a:rPr lang="en-US" dirty="0"/>
              <a:t>Record Number</a:t>
            </a:r>
          </a:p>
          <a:p>
            <a:endParaRPr lang="en-US" dirty="0"/>
          </a:p>
          <a:p>
            <a:r>
              <a:rPr lang="en-US" dirty="0"/>
              <a:t>2. Title</a:t>
            </a:r>
          </a:p>
          <a:p>
            <a:endParaRPr lang="en-US" dirty="0"/>
          </a:p>
          <a:p>
            <a:r>
              <a:rPr lang="en-US" dirty="0"/>
              <a:t>3. Description</a:t>
            </a:r>
          </a:p>
          <a:p>
            <a:endParaRPr lang="en-US" dirty="0"/>
          </a:p>
          <a:p>
            <a:r>
              <a:rPr lang="en-US" dirty="0"/>
              <a:t>4. Retention</a:t>
            </a:r>
          </a:p>
        </p:txBody>
      </p:sp>
      <p:cxnSp>
        <p:nvCxnSpPr>
          <p:cNvPr id="11" name="Straight Arrow Connector 10"/>
          <p:cNvCxnSpPr>
            <a:cxnSpLocks/>
          </p:cNvCxnSpPr>
          <p:nvPr/>
        </p:nvCxnSpPr>
        <p:spPr>
          <a:xfrm flipV="1">
            <a:off x="2706504" y="3560546"/>
            <a:ext cx="2079810" cy="108097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V="1">
            <a:off x="2438400" y="2891490"/>
            <a:ext cx="2347914" cy="66905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V="1">
            <a:off x="2974608" y="3171823"/>
            <a:ext cx="1811706" cy="63105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3340919" y="2715279"/>
            <a:ext cx="867187" cy="352422"/>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5D07B82-DD1A-4F52-AF41-790FBCE4119F}"/>
              </a:ext>
            </a:extLst>
          </p:cNvPr>
          <p:cNvPicPr>
            <a:picLocks noChangeAspect="1"/>
          </p:cNvPicPr>
          <p:nvPr/>
        </p:nvPicPr>
        <p:blipFill>
          <a:blip r:embed="rId4"/>
          <a:stretch>
            <a:fillRect/>
          </a:stretch>
        </p:blipFill>
        <p:spPr>
          <a:xfrm>
            <a:off x="7778524" y="6143625"/>
            <a:ext cx="4438650" cy="714375"/>
          </a:xfrm>
          <a:prstGeom prst="rect">
            <a:avLst/>
          </a:prstGeom>
        </p:spPr>
      </p:pic>
    </p:spTree>
    <p:extLst>
      <p:ext uri="{BB962C8B-B14F-4D97-AF65-F5344CB8AC3E}">
        <p14:creationId xmlns:p14="http://schemas.microsoft.com/office/powerpoint/2010/main" val="1095646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Records Disposal</a:t>
            </a:r>
          </a:p>
        </p:txBody>
      </p:sp>
      <p:sp>
        <p:nvSpPr>
          <p:cNvPr id="3" name="Content Placeholder 2"/>
          <p:cNvSpPr>
            <a:spLocks noGrp="1"/>
          </p:cNvSpPr>
          <p:nvPr>
            <p:ph idx="1"/>
          </p:nvPr>
        </p:nvSpPr>
        <p:spPr/>
        <p:txBody>
          <a:bodyPr/>
          <a:lstStyle/>
          <a:p>
            <a:r>
              <a:rPr lang="en-US" dirty="0"/>
              <a:t>Non-permanent records may be disposed of if…</a:t>
            </a:r>
          </a:p>
          <a:p>
            <a:pPr marL="0" indent="0">
              <a:buNone/>
            </a:pPr>
            <a:endParaRPr lang="en-US" dirty="0"/>
          </a:p>
          <a:p>
            <a:r>
              <a:rPr lang="en-US" dirty="0"/>
              <a:t>Permanent records may be disposed of if…</a:t>
            </a:r>
          </a:p>
          <a:p>
            <a:endParaRPr lang="en-US" dirty="0"/>
          </a:p>
          <a:p>
            <a:r>
              <a:rPr lang="en-US" dirty="0"/>
              <a:t>Non-liability of officers</a:t>
            </a:r>
          </a:p>
          <a:p>
            <a:endParaRPr lang="en-US" dirty="0"/>
          </a:p>
        </p:txBody>
      </p:sp>
      <p:pic>
        <p:nvPicPr>
          <p:cNvPr id="4" name="Picture 3">
            <a:extLst>
              <a:ext uri="{FF2B5EF4-FFF2-40B4-BE49-F238E27FC236}">
                <a16:creationId xmlns:a16="http://schemas.microsoft.com/office/drawing/2014/main" id="{037CC93D-4B7E-45A2-96E0-4C6BE0589FA0}"/>
              </a:ext>
            </a:extLst>
          </p:cNvPr>
          <p:cNvPicPr>
            <a:picLocks noChangeAspect="1"/>
          </p:cNvPicPr>
          <p:nvPr/>
        </p:nvPicPr>
        <p:blipFill>
          <a:blip r:embed="rId3"/>
          <a:stretch>
            <a:fillRect/>
          </a:stretch>
        </p:blipFill>
        <p:spPr>
          <a:xfrm>
            <a:off x="7753350" y="6176963"/>
            <a:ext cx="4438650" cy="714375"/>
          </a:xfrm>
          <a:prstGeom prst="rect">
            <a:avLst/>
          </a:prstGeom>
        </p:spPr>
      </p:pic>
    </p:spTree>
    <p:extLst>
      <p:ext uri="{BB962C8B-B14F-4D97-AF65-F5344CB8AC3E}">
        <p14:creationId xmlns:p14="http://schemas.microsoft.com/office/powerpoint/2010/main" val="4064591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6353B-4604-4D36-8F1F-13971DB102C6}"/>
              </a:ext>
            </a:extLst>
          </p:cNvPr>
          <p:cNvSpPr>
            <a:spLocks noGrp="1"/>
          </p:cNvSpPr>
          <p:nvPr>
            <p:ph type="title"/>
          </p:nvPr>
        </p:nvSpPr>
        <p:spPr/>
        <p:txBody>
          <a:bodyPr/>
          <a:lstStyle/>
          <a:p>
            <a:r>
              <a:rPr lang="en-US" dirty="0"/>
              <a:t>Records Disposal</a:t>
            </a:r>
          </a:p>
        </p:txBody>
      </p:sp>
      <p:sp>
        <p:nvSpPr>
          <p:cNvPr id="3" name="Content Placeholder 2">
            <a:extLst>
              <a:ext uri="{FF2B5EF4-FFF2-40B4-BE49-F238E27FC236}">
                <a16:creationId xmlns:a16="http://schemas.microsoft.com/office/drawing/2014/main" id="{5F79E621-F208-4617-B709-8F7F44443BD3}"/>
              </a:ext>
            </a:extLst>
          </p:cNvPr>
          <p:cNvSpPr>
            <a:spLocks noGrp="1"/>
          </p:cNvSpPr>
          <p:nvPr>
            <p:ph idx="1"/>
          </p:nvPr>
        </p:nvSpPr>
        <p:spPr/>
        <p:txBody>
          <a:bodyPr/>
          <a:lstStyle/>
          <a:p>
            <a:r>
              <a:rPr lang="en-US" dirty="0"/>
              <a:t>Municipality must approve each individual act of disposition</a:t>
            </a:r>
          </a:p>
          <a:p>
            <a:r>
              <a:rPr lang="en-US" dirty="0"/>
              <a:t>Resolution of governing body</a:t>
            </a:r>
          </a:p>
          <a:p>
            <a:endParaRPr lang="en-US" dirty="0"/>
          </a:p>
        </p:txBody>
      </p:sp>
    </p:spTree>
    <p:extLst>
      <p:ext uri="{BB962C8B-B14F-4D97-AF65-F5344CB8AC3E}">
        <p14:creationId xmlns:p14="http://schemas.microsoft.com/office/powerpoint/2010/main" val="2257989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5337-9228-4534-BBC6-A1149B86E006}"/>
              </a:ext>
            </a:extLst>
          </p:cNvPr>
          <p:cNvSpPr>
            <a:spLocks noGrp="1"/>
          </p:cNvSpPr>
          <p:nvPr>
            <p:ph type="title"/>
          </p:nvPr>
        </p:nvSpPr>
        <p:spPr>
          <a:xfrm>
            <a:off x="838200" y="365125"/>
            <a:ext cx="5133392" cy="1325563"/>
          </a:xfrm>
        </p:spPr>
        <p:txBody>
          <a:bodyPr/>
          <a:lstStyle/>
          <a:p>
            <a:r>
              <a:rPr lang="en-US" dirty="0"/>
              <a:t>Sample Disposal Resolution</a:t>
            </a:r>
          </a:p>
        </p:txBody>
      </p:sp>
      <p:pic>
        <p:nvPicPr>
          <p:cNvPr id="4" name="Content Placeholder 3" descr="Untitled-2">
            <a:extLst>
              <a:ext uri="{FF2B5EF4-FFF2-40B4-BE49-F238E27FC236}">
                <a16:creationId xmlns:a16="http://schemas.microsoft.com/office/drawing/2014/main" id="{B3611677-9CC6-4B83-A80E-EE1C7E4FA1FA}"/>
              </a:ext>
            </a:extLst>
          </p:cNvPr>
          <p:cNvPicPr>
            <a:picLocks noGrp="1" noChangeAspect="1" noChangeArrowheads="1"/>
          </p:cNvPicPr>
          <p:nvPr>
            <p:ph idx="1"/>
          </p:nvPr>
        </p:nvPicPr>
        <p:blipFill>
          <a:blip r:embed="rId2" cstate="print"/>
          <a:srcRect/>
          <a:stretch>
            <a:fillRect/>
          </a:stretch>
        </p:blipFill>
        <p:spPr bwMode="auto">
          <a:xfrm>
            <a:off x="6096000" y="0"/>
            <a:ext cx="4730620" cy="6773195"/>
          </a:xfrm>
          <a:prstGeom prst="rect">
            <a:avLst/>
          </a:prstGeom>
          <a:noFill/>
          <a:ln w="9525">
            <a:noFill/>
            <a:miter lim="800000"/>
            <a:headEnd/>
            <a:tailEnd/>
          </a:ln>
        </p:spPr>
      </p:pic>
    </p:spTree>
    <p:extLst>
      <p:ext uri="{BB962C8B-B14F-4D97-AF65-F5344CB8AC3E}">
        <p14:creationId xmlns:p14="http://schemas.microsoft.com/office/powerpoint/2010/main" val="2225141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C00BF-E005-433B-B5D9-E24B9A264827}"/>
              </a:ext>
            </a:extLst>
          </p:cNvPr>
          <p:cNvSpPr>
            <a:spLocks noGrp="1"/>
          </p:cNvSpPr>
          <p:nvPr>
            <p:ph type="title"/>
          </p:nvPr>
        </p:nvSpPr>
        <p:spPr/>
        <p:txBody>
          <a:bodyPr/>
          <a:lstStyle/>
          <a:p>
            <a:r>
              <a:rPr lang="en-US" dirty="0"/>
              <a:t>Non-Liability of Records Officers</a:t>
            </a:r>
          </a:p>
        </p:txBody>
      </p:sp>
      <p:sp>
        <p:nvSpPr>
          <p:cNvPr id="3" name="Content Placeholder 2">
            <a:extLst>
              <a:ext uri="{FF2B5EF4-FFF2-40B4-BE49-F238E27FC236}">
                <a16:creationId xmlns:a16="http://schemas.microsoft.com/office/drawing/2014/main" id="{FF8DFEC3-C04F-49BA-9C7A-B5E54BE6DE32}"/>
              </a:ext>
            </a:extLst>
          </p:cNvPr>
          <p:cNvSpPr>
            <a:spLocks noGrp="1"/>
          </p:cNvSpPr>
          <p:nvPr>
            <p:ph idx="1"/>
          </p:nvPr>
        </p:nvSpPr>
        <p:spPr/>
        <p:txBody>
          <a:bodyPr>
            <a:normAutofit/>
          </a:bodyPr>
          <a:lstStyle/>
          <a:p>
            <a:pPr marL="0" indent="0">
              <a:buNone/>
            </a:pPr>
            <a:r>
              <a:rPr lang="en-US" b="1" dirty="0"/>
              <a:t>Section 1387 of Municipal Records Act: Nonliability of official </a:t>
            </a:r>
            <a:endParaRPr lang="en-US" dirty="0"/>
          </a:p>
          <a:p>
            <a:pPr marL="0" indent="0">
              <a:buNone/>
            </a:pPr>
            <a:r>
              <a:rPr lang="en-US" dirty="0"/>
              <a:t>An official shall not be held liable on his official bond for damages for loss or in any other manner, civil or criminal, because of the disposition of public records pursuant to the provisions of this subchapter. </a:t>
            </a:r>
          </a:p>
          <a:p>
            <a:pPr marL="0" indent="0">
              <a:buNone/>
            </a:pPr>
            <a:endParaRPr lang="en-US" dirty="0"/>
          </a:p>
          <a:p>
            <a:pPr marL="0" indent="0">
              <a:buNone/>
            </a:pPr>
            <a:r>
              <a:rPr lang="en-US" b="1" dirty="0"/>
              <a:t>Section 507 of Right to Know Law: Retention of records</a:t>
            </a:r>
          </a:p>
          <a:p>
            <a:pPr marL="0" indent="0">
              <a:buNone/>
            </a:pPr>
            <a:r>
              <a:rPr lang="en-US" dirty="0"/>
              <a:t>Nothing in this act shall be construed to modify, rescind or supersede any record retention policy or disposition schedule of an agency established pursuant to law, regulation, policy or other directive.</a:t>
            </a:r>
          </a:p>
        </p:txBody>
      </p:sp>
    </p:spTree>
    <p:extLst>
      <p:ext uri="{BB962C8B-B14F-4D97-AF65-F5344CB8AC3E}">
        <p14:creationId xmlns:p14="http://schemas.microsoft.com/office/powerpoint/2010/main" val="2049092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362201" y="2743200"/>
            <a:ext cx="5730875" cy="457200"/>
          </a:xfrm>
          <a:prstGeom prst="rect">
            <a:avLst/>
          </a:prstGeom>
          <a:noFill/>
          <a:ln w="12700">
            <a:noFill/>
            <a:miter lim="800000"/>
            <a:headEnd type="none" w="sm" len="sm"/>
            <a:tailEnd type="none" w="sm" len="sm"/>
          </a:ln>
        </p:spPr>
        <p:txBody>
          <a:bodyPr>
            <a:spAutoFit/>
          </a:bodyPr>
          <a:lstStyle/>
          <a:p>
            <a:endParaRPr lang="en-US" sz="2400">
              <a:latin typeface="Times New Roman" pitchFamily="18" charset="0"/>
            </a:endParaRPr>
          </a:p>
        </p:txBody>
      </p:sp>
      <p:sp>
        <p:nvSpPr>
          <p:cNvPr id="6" name="Title 1">
            <a:extLst>
              <a:ext uri="{FF2B5EF4-FFF2-40B4-BE49-F238E27FC236}">
                <a16:creationId xmlns:a16="http://schemas.microsoft.com/office/drawing/2014/main" id="{07D536D6-D9B9-4779-9803-875D23BA96E8}"/>
              </a:ext>
            </a:extLst>
          </p:cNvPr>
          <p:cNvSpPr txBox="1">
            <a:spLocks/>
          </p:cNvSpPr>
          <p:nvPr/>
        </p:nvSpPr>
        <p:spPr>
          <a:xfrm>
            <a:off x="838200" y="61544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9900" dirty="0">
                <a:latin typeface="Agency FB" panose="020B0503020202020204" pitchFamily="34" charset="0"/>
              </a:rPr>
              <a:t>Electronic Records</a:t>
            </a:r>
          </a:p>
        </p:txBody>
      </p:sp>
      <p:sp>
        <p:nvSpPr>
          <p:cNvPr id="7" name="Content Placeholder 2">
            <a:extLst>
              <a:ext uri="{FF2B5EF4-FFF2-40B4-BE49-F238E27FC236}">
                <a16:creationId xmlns:a16="http://schemas.microsoft.com/office/drawing/2014/main" id="{082F0243-DDDC-430D-8C1A-D9E6F8DA7DAE}"/>
              </a:ext>
            </a:extLst>
          </p:cNvPr>
          <p:cNvSpPr txBox="1">
            <a:spLocks/>
          </p:cNvSpPr>
          <p:nvPr/>
        </p:nvSpPr>
        <p:spPr>
          <a:xfrm>
            <a:off x="1971675" y="1600201"/>
            <a:ext cx="8229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 name="Slide Number Placeholder 1">
            <a:extLst>
              <a:ext uri="{FF2B5EF4-FFF2-40B4-BE49-F238E27FC236}">
                <a16:creationId xmlns:a16="http://schemas.microsoft.com/office/drawing/2014/main" id="{274BE53D-D467-4B34-AE0F-8350983296D6}"/>
              </a:ext>
            </a:extLst>
          </p:cNvPr>
          <p:cNvSpPr>
            <a:spLocks noGrp="1"/>
          </p:cNvSpPr>
          <p:nvPr>
            <p:ph type="sldNum" sz="quarter" idx="12"/>
          </p:nvPr>
        </p:nvSpPr>
        <p:spPr>
          <a:xfrm>
            <a:off x="8610600" y="6404990"/>
            <a:ext cx="2743200" cy="365125"/>
          </a:xfrm>
        </p:spPr>
        <p:txBody>
          <a:bodyPr/>
          <a:lstStyle/>
          <a:p>
            <a:fld id="{51A990A8-A13A-4239-AEB7-B50ABE2D0BA2}" type="slidenum">
              <a:rPr lang="en-US" smtClean="0"/>
              <a:t>19</a:t>
            </a:fld>
            <a:endParaRPr lang="en-US"/>
          </a:p>
        </p:txBody>
      </p:sp>
    </p:spTree>
    <p:extLst>
      <p:ext uri="{BB962C8B-B14F-4D97-AF65-F5344CB8AC3E}">
        <p14:creationId xmlns:p14="http://schemas.microsoft.com/office/powerpoint/2010/main" val="3922430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362201" y="2743200"/>
            <a:ext cx="5730875" cy="457200"/>
          </a:xfrm>
          <a:prstGeom prst="rect">
            <a:avLst/>
          </a:prstGeom>
          <a:noFill/>
          <a:ln w="12700">
            <a:noFill/>
            <a:miter lim="800000"/>
            <a:headEnd type="none" w="sm" len="sm"/>
            <a:tailEnd type="none" w="sm" len="sm"/>
          </a:ln>
        </p:spPr>
        <p:txBody>
          <a:bodyPr>
            <a:spAutoFit/>
          </a:bodyPr>
          <a:lstStyle/>
          <a:p>
            <a:endParaRPr lang="en-US" sz="2400">
              <a:latin typeface="Times New Roman" pitchFamily="18" charset="0"/>
            </a:endParaRPr>
          </a:p>
        </p:txBody>
      </p:sp>
      <p:sp>
        <p:nvSpPr>
          <p:cNvPr id="6" name="Title 1">
            <a:extLst>
              <a:ext uri="{FF2B5EF4-FFF2-40B4-BE49-F238E27FC236}">
                <a16:creationId xmlns:a16="http://schemas.microsoft.com/office/drawing/2014/main" id="{07D536D6-D9B9-4779-9803-875D23BA96E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Electronic Records</a:t>
            </a:r>
          </a:p>
        </p:txBody>
      </p:sp>
      <p:sp>
        <p:nvSpPr>
          <p:cNvPr id="7" name="Content Placeholder 2">
            <a:extLst>
              <a:ext uri="{FF2B5EF4-FFF2-40B4-BE49-F238E27FC236}">
                <a16:creationId xmlns:a16="http://schemas.microsoft.com/office/drawing/2014/main" id="{082F0243-DDDC-430D-8C1A-D9E6F8DA7DAE}"/>
              </a:ext>
            </a:extLst>
          </p:cNvPr>
          <p:cNvSpPr txBox="1">
            <a:spLocks/>
          </p:cNvSpPr>
          <p:nvPr/>
        </p:nvSpPr>
        <p:spPr>
          <a:xfrm>
            <a:off x="1971675" y="1600201"/>
            <a:ext cx="8229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Same definition of “records” applies here</a:t>
            </a:r>
          </a:p>
          <a:p>
            <a:pPr marL="0" indent="0">
              <a:buFont typeface="Arial" panose="020B0604020202020204" pitchFamily="34" charset="0"/>
              <a:buNone/>
            </a:pPr>
            <a:endParaRPr lang="en-US" dirty="0"/>
          </a:p>
          <a:p>
            <a:r>
              <a:rPr lang="en-US" dirty="0"/>
              <a:t>All records regardless of format </a:t>
            </a:r>
            <a:r>
              <a:rPr lang="en-US" b="1" dirty="0">
                <a:solidFill>
                  <a:srgbClr val="FF0000"/>
                </a:solidFill>
              </a:rPr>
              <a:t>must be</a:t>
            </a:r>
            <a:r>
              <a:rPr lang="en-US" dirty="0">
                <a:solidFill>
                  <a:srgbClr val="FF0000"/>
                </a:solidFill>
              </a:rPr>
              <a:t> </a:t>
            </a:r>
            <a:r>
              <a:rPr lang="en-US" dirty="0"/>
              <a:t>retrievable and accessible for the entire length of their retention period</a:t>
            </a:r>
          </a:p>
          <a:p>
            <a:endParaRPr lang="en-US" dirty="0"/>
          </a:p>
          <a:p>
            <a:r>
              <a:rPr lang="en-US" dirty="0"/>
              <a:t>Email that meets the definition of a record is subject to the same rules as a record in any other format</a:t>
            </a:r>
          </a:p>
        </p:txBody>
      </p:sp>
      <p:sp>
        <p:nvSpPr>
          <p:cNvPr id="2" name="Slide Number Placeholder 1">
            <a:extLst>
              <a:ext uri="{FF2B5EF4-FFF2-40B4-BE49-F238E27FC236}">
                <a16:creationId xmlns:a16="http://schemas.microsoft.com/office/drawing/2014/main" id="{274BE53D-D467-4B34-AE0F-8350983296D6}"/>
              </a:ext>
            </a:extLst>
          </p:cNvPr>
          <p:cNvSpPr>
            <a:spLocks noGrp="1"/>
          </p:cNvSpPr>
          <p:nvPr>
            <p:ph type="sldNum" sz="quarter" idx="12"/>
          </p:nvPr>
        </p:nvSpPr>
        <p:spPr>
          <a:xfrm>
            <a:off x="8610600" y="6404990"/>
            <a:ext cx="2743200" cy="365125"/>
          </a:xfrm>
        </p:spPr>
        <p:txBody>
          <a:bodyPr/>
          <a:lstStyle/>
          <a:p>
            <a:fld id="{51A990A8-A13A-4239-AEB7-B50ABE2D0BA2}" type="slidenum">
              <a:rPr lang="en-US" smtClean="0"/>
              <a:t>20</a:t>
            </a:fld>
            <a:endParaRPr lang="en-US"/>
          </a:p>
        </p:txBody>
      </p:sp>
    </p:spTree>
    <p:extLst>
      <p:ext uri="{BB962C8B-B14F-4D97-AF65-F5344CB8AC3E}">
        <p14:creationId xmlns:p14="http://schemas.microsoft.com/office/powerpoint/2010/main" val="418618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7C020-455F-456D-BD4A-81C35AEA53B1}"/>
              </a:ext>
            </a:extLst>
          </p:cNvPr>
          <p:cNvSpPr>
            <a:spLocks noGrp="1"/>
          </p:cNvSpPr>
          <p:nvPr>
            <p:ph type="title"/>
          </p:nvPr>
        </p:nvSpPr>
        <p:spPr>
          <a:xfrm>
            <a:off x="1913468" y="365125"/>
            <a:ext cx="9440332" cy="1325563"/>
          </a:xfrm>
        </p:spPr>
        <p:txBody>
          <a:bodyPr>
            <a:normAutofit/>
          </a:bodyPr>
          <a:lstStyle/>
          <a:p>
            <a:r>
              <a:rPr lang="en-US" dirty="0"/>
              <a:t>Risks to Electronic Records</a:t>
            </a:r>
          </a:p>
        </p:txBody>
      </p:sp>
      <p:sp>
        <p:nvSpPr>
          <p:cNvPr id="3" name="Content Placeholder 2">
            <a:extLst>
              <a:ext uri="{FF2B5EF4-FFF2-40B4-BE49-F238E27FC236}">
                <a16:creationId xmlns:a16="http://schemas.microsoft.com/office/drawing/2014/main" id="{D3CBC51C-E825-4EEB-97CD-9879B5291FBF}"/>
              </a:ext>
            </a:extLst>
          </p:cNvPr>
          <p:cNvSpPr>
            <a:spLocks noGrp="1"/>
          </p:cNvSpPr>
          <p:nvPr>
            <p:ph idx="1"/>
          </p:nvPr>
        </p:nvSpPr>
        <p:spPr/>
        <p:txBody>
          <a:bodyPr>
            <a:normAutofit/>
          </a:bodyPr>
          <a:lstStyle/>
          <a:p>
            <a:pPr lvl="0"/>
            <a:r>
              <a:rPr lang="en-US" sz="2600" dirty="0"/>
              <a:t>Material instability </a:t>
            </a:r>
          </a:p>
          <a:p>
            <a:pPr lvl="0"/>
            <a:r>
              <a:rPr lang="en-US" sz="2600" dirty="0"/>
              <a:t>Improper storage environment (temperature, humidity, light, dust)</a:t>
            </a:r>
          </a:p>
          <a:p>
            <a:pPr lvl="0"/>
            <a:r>
              <a:rPr lang="en-US" sz="2600" dirty="0"/>
              <a:t>Overuse (physical contact media)</a:t>
            </a:r>
          </a:p>
          <a:p>
            <a:pPr lvl="0"/>
            <a:r>
              <a:rPr lang="en-US" sz="2600" dirty="0"/>
              <a:t>Natural disaster (fire, flood, earthquake)</a:t>
            </a:r>
          </a:p>
          <a:p>
            <a:pPr lvl="0"/>
            <a:r>
              <a:rPr lang="en-US" sz="2600" dirty="0"/>
              <a:t>Infrastructure failure (plumbing, electrical, climate control)</a:t>
            </a:r>
          </a:p>
          <a:p>
            <a:pPr lvl="0"/>
            <a:r>
              <a:rPr lang="en-US" sz="2600" dirty="0"/>
              <a:t>Inadequate hardware maintenance</a:t>
            </a:r>
          </a:p>
          <a:p>
            <a:pPr lvl="0"/>
            <a:r>
              <a:rPr lang="en-US" sz="2600" dirty="0"/>
              <a:t>Hardware malfunction</a:t>
            </a:r>
          </a:p>
          <a:p>
            <a:pPr lvl="0"/>
            <a:r>
              <a:rPr lang="en-US" sz="2600" dirty="0"/>
              <a:t>Human error (including improper handling)</a:t>
            </a:r>
          </a:p>
          <a:p>
            <a:pPr lvl="0"/>
            <a:r>
              <a:rPr lang="en-US" sz="2600" dirty="0"/>
              <a:t>Sabotage (theft, malware)</a:t>
            </a:r>
          </a:p>
          <a:p>
            <a:endParaRPr lang="en-US" sz="2600" dirty="0"/>
          </a:p>
        </p:txBody>
      </p:sp>
      <p:sp>
        <p:nvSpPr>
          <p:cNvPr id="5" name="Slide Number Placeholder 4">
            <a:extLst>
              <a:ext uri="{FF2B5EF4-FFF2-40B4-BE49-F238E27FC236}">
                <a16:creationId xmlns:a16="http://schemas.microsoft.com/office/drawing/2014/main" id="{E3DCDCF5-E943-4B3D-94C8-F8727E08CEDC}"/>
              </a:ext>
            </a:extLst>
          </p:cNvPr>
          <p:cNvSpPr>
            <a:spLocks noGrp="1"/>
          </p:cNvSpPr>
          <p:nvPr>
            <p:ph type="sldNum" sz="quarter" idx="12"/>
          </p:nvPr>
        </p:nvSpPr>
        <p:spPr/>
        <p:txBody>
          <a:bodyPr>
            <a:normAutofit/>
          </a:bodyPr>
          <a:lstStyle/>
          <a:p>
            <a:pPr>
              <a:spcAft>
                <a:spcPts val="600"/>
              </a:spcAft>
              <a:defRPr/>
            </a:pPr>
            <a:fld id="{EEC51A63-136B-4A49-BD06-0C136F013779}" type="slidenum">
              <a:rPr lang="en-US" smtClean="0"/>
              <a:pPr>
                <a:spcAft>
                  <a:spcPts val="600"/>
                </a:spcAft>
                <a:defRPr/>
              </a:pPr>
              <a:t>21</a:t>
            </a:fld>
            <a:endParaRPr lang="en-US"/>
          </a:p>
        </p:txBody>
      </p:sp>
      <p:pic>
        <p:nvPicPr>
          <p:cNvPr id="9" name="Graphic 8" descr="Bio-Hazard">
            <a:extLst>
              <a:ext uri="{FF2B5EF4-FFF2-40B4-BE49-F238E27FC236}">
                <a16:creationId xmlns:a16="http://schemas.microsoft.com/office/drawing/2014/main" id="{31242146-3464-4C1A-9574-D07EDB1CF6B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pic>
        <p:nvPicPr>
          <p:cNvPr id="4" name="Picture 3">
            <a:extLst>
              <a:ext uri="{FF2B5EF4-FFF2-40B4-BE49-F238E27FC236}">
                <a16:creationId xmlns:a16="http://schemas.microsoft.com/office/drawing/2014/main" id="{09A8399D-DB05-440F-BFA5-B91F7777396D}"/>
              </a:ext>
            </a:extLst>
          </p:cNvPr>
          <p:cNvPicPr>
            <a:picLocks noChangeAspect="1"/>
          </p:cNvPicPr>
          <p:nvPr/>
        </p:nvPicPr>
        <p:blipFill>
          <a:blip r:embed="rId4"/>
          <a:stretch>
            <a:fillRect/>
          </a:stretch>
        </p:blipFill>
        <p:spPr>
          <a:xfrm>
            <a:off x="7762875" y="6176963"/>
            <a:ext cx="4438650" cy="714375"/>
          </a:xfrm>
          <a:prstGeom prst="rect">
            <a:avLst/>
          </a:prstGeom>
        </p:spPr>
      </p:pic>
    </p:spTree>
    <p:extLst>
      <p:ext uri="{BB962C8B-B14F-4D97-AF65-F5344CB8AC3E}">
        <p14:creationId xmlns:p14="http://schemas.microsoft.com/office/powerpoint/2010/main" val="2149147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089E-206F-4408-B35C-55840E84020B}"/>
              </a:ext>
            </a:extLst>
          </p:cNvPr>
          <p:cNvSpPr>
            <a:spLocks noGrp="1"/>
          </p:cNvSpPr>
          <p:nvPr>
            <p:ph type="title"/>
          </p:nvPr>
        </p:nvSpPr>
        <p:spPr/>
        <p:txBody>
          <a:bodyPr>
            <a:normAutofit/>
          </a:bodyPr>
          <a:lstStyle/>
          <a:p>
            <a:r>
              <a:rPr lang="en-US" dirty="0"/>
              <a:t>Migrating/Backing Up Files</a:t>
            </a:r>
          </a:p>
        </p:txBody>
      </p:sp>
      <p:graphicFrame>
        <p:nvGraphicFramePr>
          <p:cNvPr id="7" name="Content Placeholder 2">
            <a:extLst>
              <a:ext uri="{FF2B5EF4-FFF2-40B4-BE49-F238E27FC236}">
                <a16:creationId xmlns:a16="http://schemas.microsoft.com/office/drawing/2014/main" id="{27696470-80C2-4768-A619-F58835F6CEEE}"/>
              </a:ext>
            </a:extLst>
          </p:cNvPr>
          <p:cNvGraphicFramePr>
            <a:graphicFrameLocks noGrp="1"/>
          </p:cNvGraphicFramePr>
          <p:nvPr>
            <p:ph idx="1"/>
          </p:nvPr>
        </p:nvGraphicFramePr>
        <p:xfrm>
          <a:off x="838200" y="1825625"/>
          <a:ext cx="583353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22D6B4C1-197C-4820-A111-2363F5D3B346}"/>
              </a:ext>
            </a:extLst>
          </p:cNvPr>
          <p:cNvSpPr>
            <a:spLocks noGrp="1"/>
          </p:cNvSpPr>
          <p:nvPr>
            <p:ph type="sldNum" sz="quarter" idx="12"/>
          </p:nvPr>
        </p:nvSpPr>
        <p:spPr/>
        <p:txBody>
          <a:bodyPr>
            <a:normAutofit/>
          </a:bodyPr>
          <a:lstStyle/>
          <a:p>
            <a:pPr>
              <a:spcAft>
                <a:spcPts val="600"/>
              </a:spcAft>
              <a:defRPr/>
            </a:pPr>
            <a:fld id="{EEC51A63-136B-4A49-BD06-0C136F013779}" type="slidenum">
              <a:rPr lang="en-US" smtClean="0"/>
              <a:pPr>
                <a:spcAft>
                  <a:spcPts val="600"/>
                </a:spcAft>
                <a:defRPr/>
              </a:pPr>
              <a:t>22</a:t>
            </a:fld>
            <a:endParaRPr lang="en-US"/>
          </a:p>
        </p:txBody>
      </p:sp>
      <p:pic>
        <p:nvPicPr>
          <p:cNvPr id="8" name="Picture 7">
            <a:extLst>
              <a:ext uri="{FF2B5EF4-FFF2-40B4-BE49-F238E27FC236}">
                <a16:creationId xmlns:a16="http://schemas.microsoft.com/office/drawing/2014/main" id="{29AAAA61-295C-4413-8F13-8625AF5CFE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3249" y="490731"/>
            <a:ext cx="4330551" cy="2890643"/>
          </a:xfrm>
          <a:prstGeom prst="rect">
            <a:avLst/>
          </a:prstGeom>
          <a:ln w="38100">
            <a:solidFill>
              <a:schemeClr val="tx1"/>
            </a:solidFill>
          </a:ln>
        </p:spPr>
      </p:pic>
      <p:pic>
        <p:nvPicPr>
          <p:cNvPr id="10" name="Picture 9" descr="A picture containing indoor, table, sitting, computer&#10;&#10;Description generated with very high confidence">
            <a:extLst>
              <a:ext uri="{FF2B5EF4-FFF2-40B4-BE49-F238E27FC236}">
                <a16:creationId xmlns:a16="http://schemas.microsoft.com/office/drawing/2014/main" id="{9B4F36A9-096C-4AB5-A5F0-5B1A1DB9D2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49442" y="3782460"/>
            <a:ext cx="2278164" cy="2172803"/>
          </a:xfrm>
          <a:prstGeom prst="rect">
            <a:avLst/>
          </a:prstGeom>
          <a:ln w="38100">
            <a:solidFill>
              <a:schemeClr val="tx1"/>
            </a:solidFill>
          </a:ln>
        </p:spPr>
      </p:pic>
      <p:pic>
        <p:nvPicPr>
          <p:cNvPr id="3" name="Picture 2">
            <a:extLst>
              <a:ext uri="{FF2B5EF4-FFF2-40B4-BE49-F238E27FC236}">
                <a16:creationId xmlns:a16="http://schemas.microsoft.com/office/drawing/2014/main" id="{B25A507D-B5E7-4C4E-940C-EE72F5E618DB}"/>
              </a:ext>
            </a:extLst>
          </p:cNvPr>
          <p:cNvPicPr>
            <a:picLocks noChangeAspect="1"/>
          </p:cNvPicPr>
          <p:nvPr/>
        </p:nvPicPr>
        <p:blipFill>
          <a:blip r:embed="rId9"/>
          <a:stretch>
            <a:fillRect/>
          </a:stretch>
        </p:blipFill>
        <p:spPr>
          <a:xfrm>
            <a:off x="7753350" y="6128980"/>
            <a:ext cx="4438650" cy="714375"/>
          </a:xfrm>
          <a:prstGeom prst="rect">
            <a:avLst/>
          </a:prstGeom>
        </p:spPr>
      </p:pic>
    </p:spTree>
    <p:extLst>
      <p:ext uri="{BB962C8B-B14F-4D97-AF65-F5344CB8AC3E}">
        <p14:creationId xmlns:p14="http://schemas.microsoft.com/office/powerpoint/2010/main" val="2851386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2362201" y="2743200"/>
            <a:ext cx="5730875" cy="457200"/>
          </a:xfrm>
          <a:prstGeom prst="rect">
            <a:avLst/>
          </a:prstGeom>
          <a:noFill/>
          <a:ln w="12700">
            <a:noFill/>
            <a:miter lim="800000"/>
            <a:headEnd type="none" w="sm" len="sm"/>
            <a:tailEnd type="none" w="sm" len="sm"/>
          </a:ln>
        </p:spPr>
        <p:txBody>
          <a:bodyPr>
            <a:spAutoFit/>
          </a:bodyPr>
          <a:lstStyle/>
          <a:p>
            <a:endParaRPr lang="en-US" sz="2400">
              <a:latin typeface="Times New Roman" pitchFamily="18" charset="0"/>
            </a:endParaRPr>
          </a:p>
        </p:txBody>
      </p:sp>
      <p:sp>
        <p:nvSpPr>
          <p:cNvPr id="6" name="Title 3">
            <a:extLst>
              <a:ext uri="{FF2B5EF4-FFF2-40B4-BE49-F238E27FC236}">
                <a16:creationId xmlns:a16="http://schemas.microsoft.com/office/drawing/2014/main" id="{5DC73E61-D667-4507-A216-B93915471934}"/>
              </a:ext>
            </a:extLst>
          </p:cNvPr>
          <p:cNvSpPr txBox="1">
            <a:spLocks/>
          </p:cNvSpPr>
          <p:nvPr/>
        </p:nvSpPr>
        <p:spPr>
          <a:xfrm>
            <a:off x="330740" y="565150"/>
            <a:ext cx="11652115" cy="11430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u="sng" dirty="0">
                <a:latin typeface="+mn-lt"/>
                <a:ea typeface="GungsuhChe" panose="02030609000101010101" pitchFamily="49" charset="-127"/>
              </a:rPr>
              <a:t>Permanent</a:t>
            </a:r>
            <a:r>
              <a:rPr lang="en-US" sz="4800" dirty="0">
                <a:latin typeface="+mn-lt"/>
                <a:ea typeface="GungsuhChe" panose="02030609000101010101" pitchFamily="49" charset="-127"/>
              </a:rPr>
              <a:t> Electronic Records</a:t>
            </a:r>
          </a:p>
          <a:p>
            <a:pPr algn="ctr"/>
            <a:r>
              <a:rPr lang="en-US" sz="4800" dirty="0">
                <a:latin typeface="+mn-lt"/>
                <a:ea typeface="GungsuhChe" panose="02030609000101010101" pitchFamily="49" charset="-127"/>
              </a:rPr>
              <a:t> “The PDF/A Policy”</a:t>
            </a:r>
          </a:p>
        </p:txBody>
      </p:sp>
      <p:sp>
        <p:nvSpPr>
          <p:cNvPr id="7" name="Content Placeholder 4">
            <a:extLst>
              <a:ext uri="{FF2B5EF4-FFF2-40B4-BE49-F238E27FC236}">
                <a16:creationId xmlns:a16="http://schemas.microsoft.com/office/drawing/2014/main" id="{07C04213-B347-491B-954B-247C44019B6B}"/>
              </a:ext>
            </a:extLst>
          </p:cNvPr>
          <p:cNvSpPr txBox="1">
            <a:spLocks/>
          </p:cNvSpPr>
          <p:nvPr/>
        </p:nvSpPr>
        <p:spPr>
          <a:xfrm>
            <a:off x="2362201" y="2424112"/>
            <a:ext cx="8229600" cy="42973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In order to keep </a:t>
            </a:r>
            <a:r>
              <a:rPr lang="en-US" u="sng" dirty="0"/>
              <a:t>permanent</a:t>
            </a:r>
            <a:r>
              <a:rPr lang="en-US" dirty="0"/>
              <a:t> records in electronic form, municipal offices must:</a:t>
            </a:r>
          </a:p>
          <a:p>
            <a:pPr marL="0" indent="0">
              <a:buFont typeface="Arial" panose="020B0604020202020204" pitchFamily="34" charset="0"/>
              <a:buNone/>
            </a:pPr>
            <a:r>
              <a:rPr lang="en-US" dirty="0"/>
              <a:t>	</a:t>
            </a:r>
          </a:p>
          <a:p>
            <a:pPr marL="0" indent="0">
              <a:buFont typeface="Arial" panose="020B0604020202020204" pitchFamily="34" charset="0"/>
              <a:buNone/>
            </a:pPr>
            <a:r>
              <a:rPr lang="en-US" dirty="0"/>
              <a:t>	-Use PDF/A</a:t>
            </a:r>
          </a:p>
          <a:p>
            <a:pPr marL="0" indent="0">
              <a:buFont typeface="Arial" panose="020B0604020202020204" pitchFamily="34" charset="0"/>
              <a:buNone/>
            </a:pPr>
            <a:r>
              <a:rPr lang="en-US" dirty="0"/>
              <a:t>	-Keep at least three copies of records</a:t>
            </a:r>
          </a:p>
          <a:p>
            <a:pPr marL="0" indent="0">
              <a:buFont typeface="Arial" panose="020B0604020202020204" pitchFamily="34" charset="0"/>
              <a:buNone/>
            </a:pPr>
            <a:r>
              <a:rPr lang="en-US" dirty="0"/>
              <a:t>	-Store records in a live server environment</a:t>
            </a:r>
          </a:p>
          <a:p>
            <a:pPr marL="0" indent="0">
              <a:buFont typeface="Arial" panose="020B0604020202020204" pitchFamily="34" charset="0"/>
              <a:buNone/>
            </a:pPr>
            <a:r>
              <a:rPr lang="en-US" dirty="0"/>
              <a:t>	-Notify PHMC</a:t>
            </a:r>
          </a:p>
          <a:p>
            <a:pPr marL="0" indent="0">
              <a:buFont typeface="Arial" panose="020B0604020202020204" pitchFamily="34" charset="0"/>
              <a:buNone/>
            </a:pPr>
            <a:r>
              <a:rPr lang="en-US" dirty="0"/>
              <a:t>	-Agree to follow policy</a:t>
            </a:r>
          </a:p>
        </p:txBody>
      </p:sp>
      <p:sp>
        <p:nvSpPr>
          <p:cNvPr id="2" name="Slide Number Placeholder 1">
            <a:extLst>
              <a:ext uri="{FF2B5EF4-FFF2-40B4-BE49-F238E27FC236}">
                <a16:creationId xmlns:a16="http://schemas.microsoft.com/office/drawing/2014/main" id="{DC41687A-BC2B-432B-90CE-6A85E666667C}"/>
              </a:ext>
            </a:extLst>
          </p:cNvPr>
          <p:cNvSpPr>
            <a:spLocks noGrp="1"/>
          </p:cNvSpPr>
          <p:nvPr>
            <p:ph type="sldNum" sz="quarter" idx="12"/>
          </p:nvPr>
        </p:nvSpPr>
        <p:spPr>
          <a:xfrm>
            <a:off x="8610600" y="6404990"/>
            <a:ext cx="2743200" cy="365125"/>
          </a:xfrm>
        </p:spPr>
        <p:txBody>
          <a:bodyPr/>
          <a:lstStyle/>
          <a:p>
            <a:fld id="{51A990A8-A13A-4239-AEB7-B50ABE2D0BA2}" type="slidenum">
              <a:rPr lang="en-US" smtClean="0"/>
              <a:t>23</a:t>
            </a:fld>
            <a:endParaRPr lang="en-US"/>
          </a:p>
        </p:txBody>
      </p:sp>
      <p:pic>
        <p:nvPicPr>
          <p:cNvPr id="8" name="Picture 7">
            <a:extLst>
              <a:ext uri="{FF2B5EF4-FFF2-40B4-BE49-F238E27FC236}">
                <a16:creationId xmlns:a16="http://schemas.microsoft.com/office/drawing/2014/main" id="{CAEB3905-C07A-4191-89D9-4A1413D4FEB4}"/>
              </a:ext>
            </a:extLst>
          </p:cNvPr>
          <p:cNvPicPr>
            <a:picLocks noChangeAspect="1"/>
          </p:cNvPicPr>
          <p:nvPr/>
        </p:nvPicPr>
        <p:blipFill>
          <a:blip r:embed="rId3"/>
          <a:stretch>
            <a:fillRect/>
          </a:stretch>
        </p:blipFill>
        <p:spPr>
          <a:xfrm>
            <a:off x="7753350" y="6128980"/>
            <a:ext cx="4438650" cy="714375"/>
          </a:xfrm>
          <a:prstGeom prst="rect">
            <a:avLst/>
          </a:prstGeom>
        </p:spPr>
      </p:pic>
    </p:spTree>
    <p:extLst>
      <p:ext uri="{BB962C8B-B14F-4D97-AF65-F5344CB8AC3E}">
        <p14:creationId xmlns:p14="http://schemas.microsoft.com/office/powerpoint/2010/main" val="52471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jostahlman\AppData\Local\Microsoft\Windows\Temporary Internet Files\Content.Outlook\CGMKUBMG\State Archives logo.jpg">
            <a:extLst>
              <a:ext uri="{FF2B5EF4-FFF2-40B4-BE49-F238E27FC236}">
                <a16:creationId xmlns:a16="http://schemas.microsoft.com/office/drawing/2014/main" id="{E72FD1AC-9370-42BE-9DE5-2C33E24325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805" y="752402"/>
            <a:ext cx="10706389" cy="26765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A9570F1-9EE3-4DCD-B2FB-57509B628475}"/>
              </a:ext>
            </a:extLst>
          </p:cNvPr>
          <p:cNvSpPr txBox="1"/>
          <p:nvPr/>
        </p:nvSpPr>
        <p:spPr>
          <a:xfrm>
            <a:off x="1600199" y="3429000"/>
            <a:ext cx="8991600" cy="230832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Century Schoolbook" panose="02040604050505020304"/>
                <a:ea typeface="+mn-ea"/>
                <a:cs typeface="+mn-cs"/>
                <a:hlinkClick r:id="rId4"/>
              </a:rPr>
              <a:t>www.phmc.pa.gov/archives</a:t>
            </a:r>
            <a:endParaRPr kumimoji="0" lang="en-US" sz="3600" b="1" i="0" u="none" strike="noStrike" kern="1200" cap="none" spc="0" normalizeH="0" baseline="0" noProof="0">
              <a:ln>
                <a:noFill/>
              </a:ln>
              <a:solidFill>
                <a:srgbClr val="000000"/>
              </a:solidFill>
              <a:effectLst/>
              <a:uLnTx/>
              <a:uFillTx/>
              <a:latin typeface="Century Schoolbook" panose="020406040505050203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000000"/>
              </a:solidFill>
              <a:effectLst/>
              <a:uLnTx/>
              <a:uFillTx/>
              <a:latin typeface="Century Schoolbook" panose="020406040505050203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Century Schoolbook" panose="02040604050505020304"/>
                <a:ea typeface="+mn-ea"/>
                <a:cs typeface="+mn-cs"/>
              </a:rPr>
              <a:t>Tyler Stump		717-783-9874		tystump@pa.gov</a:t>
            </a:r>
            <a:endParaRPr kumimoji="0" lang="en-US" sz="3600" b="1" i="0" u="none" strike="noStrike" kern="1200" cap="none" spc="0" normalizeH="0" baseline="0" noProof="0" dirty="0">
              <a:ln>
                <a:noFill/>
              </a:ln>
              <a:solidFill>
                <a:srgbClr val="000000"/>
              </a:solidFill>
              <a:effectLst/>
              <a:uLnTx/>
              <a:uFillTx/>
              <a:latin typeface="Century Schoolbook" panose="02040604050505020304"/>
              <a:ea typeface="+mn-ea"/>
              <a:cs typeface="+mn-cs"/>
            </a:endParaRPr>
          </a:p>
        </p:txBody>
      </p:sp>
      <p:sp>
        <p:nvSpPr>
          <p:cNvPr id="3" name="Slide Number Placeholder 2">
            <a:extLst>
              <a:ext uri="{FF2B5EF4-FFF2-40B4-BE49-F238E27FC236}">
                <a16:creationId xmlns:a16="http://schemas.microsoft.com/office/drawing/2014/main" id="{A9451F5C-266B-4952-A715-1FA361F8F8E1}"/>
              </a:ext>
            </a:extLst>
          </p:cNvPr>
          <p:cNvSpPr>
            <a:spLocks noGrp="1"/>
          </p:cNvSpPr>
          <p:nvPr>
            <p:ph type="sldNum" sz="quarter" idx="12"/>
          </p:nvPr>
        </p:nvSpPr>
        <p:spPr/>
        <p:txBody>
          <a:bodyPr/>
          <a:lstStyle/>
          <a:p>
            <a:fld id="{FE55B1A9-797C-4D4F-967C-4EBA59CB052B}" type="slidenum">
              <a:rPr lang="en-US" smtClean="0"/>
              <a:t>24</a:t>
            </a:fld>
            <a:endParaRPr lang="en-US" dirty="0"/>
          </a:p>
        </p:txBody>
      </p:sp>
    </p:spTree>
    <p:extLst>
      <p:ext uri="{BB962C8B-B14F-4D97-AF65-F5344CB8AC3E}">
        <p14:creationId xmlns:p14="http://schemas.microsoft.com/office/powerpoint/2010/main" val="15277756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983</Words>
  <Application>Microsoft Office PowerPoint</Application>
  <PresentationFormat>Widescreen</PresentationFormat>
  <Paragraphs>161</Paragraphs>
  <Slides>24</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GungsuhChe</vt:lpstr>
      <vt:lpstr>Agency FB</vt:lpstr>
      <vt:lpstr>Arial</vt:lpstr>
      <vt:lpstr>Calibri</vt:lpstr>
      <vt:lpstr>Calibri Light</vt:lpstr>
      <vt:lpstr>Century Schoolbook</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First Rule of Records Management</vt:lpstr>
      <vt:lpstr>PowerPoint Presentation</vt:lpstr>
      <vt:lpstr>PowerPoint Presentation</vt:lpstr>
      <vt:lpstr>What is a Record?</vt:lpstr>
      <vt:lpstr>What is not a Record?</vt:lpstr>
      <vt:lpstr>Record Types</vt:lpstr>
      <vt:lpstr>PowerPoint Presentation</vt:lpstr>
      <vt:lpstr>PowerPoint Presentation</vt:lpstr>
      <vt:lpstr>Municipal Records Manual</vt:lpstr>
      <vt:lpstr>Records Disposal</vt:lpstr>
      <vt:lpstr>Records Disposal</vt:lpstr>
      <vt:lpstr>Sample Disposal Resolution</vt:lpstr>
      <vt:lpstr>Non-Liability of Records Officers</vt:lpstr>
      <vt:lpstr>PowerPoint Presentation</vt:lpstr>
      <vt:lpstr>PowerPoint Presentation</vt:lpstr>
      <vt:lpstr>Risks to Electronic Records</vt:lpstr>
      <vt:lpstr>Migrating/Backing Up Files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Stump, Tyler</dc:creator>
  <cp:lastModifiedBy>Sostar, Janelle K</cp:lastModifiedBy>
  <cp:revision>1</cp:revision>
  <dcterms:created xsi:type="dcterms:W3CDTF">2019-10-23T20:35:40Z</dcterms:created>
  <dcterms:modified xsi:type="dcterms:W3CDTF">2019-10-29T14:21:15Z</dcterms:modified>
</cp:coreProperties>
</file>